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4"/>
    <p:sldMasterId id="2147483796" r:id="rId5"/>
    <p:sldMasterId id="2147483820" r:id="rId6"/>
    <p:sldMasterId id="2147483834" r:id="rId7"/>
  </p:sldMasterIdLst>
  <p:notesMasterIdLst>
    <p:notesMasterId r:id="rId28"/>
  </p:notesMasterIdLst>
  <p:handoutMasterIdLst>
    <p:handoutMasterId r:id="rId29"/>
  </p:handoutMasterIdLst>
  <p:sldIdLst>
    <p:sldId id="750" r:id="rId8"/>
    <p:sldId id="885" r:id="rId9"/>
    <p:sldId id="882" r:id="rId10"/>
    <p:sldId id="907" r:id="rId11"/>
    <p:sldId id="892" r:id="rId12"/>
    <p:sldId id="898" r:id="rId13"/>
    <p:sldId id="900" r:id="rId14"/>
    <p:sldId id="901" r:id="rId15"/>
    <p:sldId id="902" r:id="rId16"/>
    <p:sldId id="903" r:id="rId17"/>
    <p:sldId id="908" r:id="rId18"/>
    <p:sldId id="904" r:id="rId19"/>
    <p:sldId id="906" r:id="rId20"/>
    <p:sldId id="899" r:id="rId21"/>
    <p:sldId id="905" r:id="rId22"/>
    <p:sldId id="897" r:id="rId23"/>
    <p:sldId id="895" r:id="rId24"/>
    <p:sldId id="896" r:id="rId25"/>
    <p:sldId id="884" r:id="rId26"/>
    <p:sldId id="872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ary, Grace [USA]" initials="CG[" lastIdx="11" clrIdx="0">
    <p:extLst/>
  </p:cmAuthor>
  <p:cmAuthor id="2" name="Quinn, Catherine [USA]" initials="QC[" lastIdx="42" clrIdx="1">
    <p:extLst>
      <p:ext uri="{19B8F6BF-5375-455C-9EA6-DF929625EA0E}">
        <p15:presenceInfo xmlns:p15="http://schemas.microsoft.com/office/powerpoint/2012/main" userId="S-1-5-21-1314303383-2379350573-4036118543-5653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600"/>
    <a:srgbClr val="00A64B"/>
    <a:srgbClr val="C58208"/>
    <a:srgbClr val="E9E9EA"/>
    <a:srgbClr val="D0CCD3"/>
    <a:srgbClr val="5C297F"/>
    <a:srgbClr val="251132"/>
    <a:srgbClr val="492164"/>
    <a:srgbClr val="9A57C6"/>
    <a:srgbClr val="DDC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7"/>
    <p:restoredTop sz="75652"/>
  </p:normalViewPr>
  <p:slideViewPr>
    <p:cSldViewPr snapToGrid="0">
      <p:cViewPr varScale="1">
        <p:scale>
          <a:sx n="94" d="100"/>
          <a:sy n="94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1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4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4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94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2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9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3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do manually, but computer can do a pretty good job</a:t>
            </a:r>
          </a:p>
          <a:p>
            <a:r>
              <a:rPr lang="en-US" dirty="0"/>
              <a:t>Right plot categorized with a machine learning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0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9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point gets assigned to a centroid</a:t>
            </a:r>
          </a:p>
          <a:p>
            <a:r>
              <a:rPr lang="en-US" dirty="0"/>
              <a:t>Updated to mean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  <a:p>
            <a:r>
              <a:rPr lang="en-US" dirty="0"/>
              <a:t>Important to pick the right(</a:t>
            </a:r>
            <a:r>
              <a:rPr lang="en-US" dirty="0" err="1"/>
              <a:t>ish</a:t>
            </a:r>
            <a:r>
              <a:rPr lang="en-US" dirty="0"/>
              <a:t>) amount of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420AB0-6BE1-DF48-9CC3-9AA23842A748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Section goes here</a:t>
            </a:r>
          </a:p>
          <a:p>
            <a:pPr lvl="1"/>
            <a:r>
              <a:rPr lang="en-US"/>
              <a:t>Mini topic goes here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of contents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F8F3143-2C57-2A4F-ABCE-077E1B6FAF98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For more information about XXX, contact…</a:t>
            </a:r>
          </a:p>
          <a:p>
            <a:pPr lvl="0"/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BOOZALLEN.COM/CAPABILITY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0BBFDA-B562-1145-9530-27663BD707A4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SUBHEAD GOES HERE</a:t>
            </a:r>
          </a:p>
          <a:p>
            <a:pPr lvl="1"/>
            <a:r>
              <a:rPr lang="en-US"/>
              <a:t>Level 1 text goes here to explain the charts or infographics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Level 5 is a footnote or a place for source information.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6783338-0600-E24C-BCE2-A339077E3393}" type="datetime1">
              <a:rPr lang="en-US" smtClean="0"/>
              <a:t>7/13/18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SUBHEAD GOES HERE</a:t>
            </a:r>
          </a:p>
          <a:p>
            <a:pPr lvl="1"/>
            <a:r>
              <a:rPr lang="en-US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44E21D-54FC-1647-975B-FC40CA9A7E8B}" type="datetime1">
              <a:rPr lang="en-US" smtClean="0"/>
              <a:t>7/13/18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46AB3B-1E7B-434A-B70B-5DF39861B64B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“Pull quote goes here. All text should be white. Pull quote goes here. All text should be white. Pull quote goes here. </a:t>
            </a:r>
            <a:br>
              <a:rPr lang="en-US"/>
            </a:br>
            <a:r>
              <a:rPr lang="en-US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7F7A8ED-C569-7D46-907A-AEEB4357DBFF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38B5B3-F82A-2A49-8C67-5ACA4A5CF1CE}" type="datetime1">
              <a:rPr lang="en-US" smtClean="0"/>
              <a:t>7/13/18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09599" y="1194271"/>
            <a:ext cx="576943" cy="24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5295900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610772"/>
            <a:ext cx="5295900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D593325-9F27-8243-9DED-F3F6662968C6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882CC7-9B62-A348-A1BD-D4F22410B94B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DF8BBD-D1AD-2543-BD12-1D175D8C0FD2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197E66-2397-3641-88D6-021735032064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610772"/>
            <a:ext cx="6388100" cy="4612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5F5A4D-4BBB-F746-AB3F-09AC2A936ED3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611313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D6BF69-6C22-CE49-A7D6-D80CFF2F29EF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DB707E5-B9B9-4E48-8DB0-FDE85FDBF766}" type="datetime1">
              <a:rPr lang="en-US" smtClean="0"/>
              <a:t>7/13/18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38200" y="1194271"/>
            <a:ext cx="10715368" cy="229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/>
              <a:t>Level 1 text. Bullet is optional and may be removed. Click “indent more” to access additional type styles.</a:t>
            </a:r>
          </a:p>
          <a:p>
            <a:pPr lvl="1"/>
            <a:r>
              <a:rPr lang="en-US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5DADFF-B1CB-9E48-A4B2-639547DA2500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51F875F-A26A-FE4B-9AA5-419B47F6744B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8C8572CE-7616-5E4E-9ACC-4CC7EA229E58}" type="datetime1">
              <a:rPr lang="en-US" smtClean="0"/>
              <a:t>7/13/18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“Pull quote goes here. All text should be white. Pull quote goes here. All text should be white. Pull quote goes here.</a:t>
            </a:r>
            <a:br>
              <a:rPr lang="en-US"/>
            </a:br>
            <a:r>
              <a:rPr lang="en-US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EE8A5AA-91B3-F54F-A637-D0413CF0BE0B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2CD8AF12-4B88-474D-8826-EB0573548E82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38B5B3-F82A-2A49-8C67-5ACA4A5CF1CE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5295900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610772"/>
            <a:ext cx="5295900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D593325-9F27-8243-9DED-F3F6662968C6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882CC7-9B62-A348-A1BD-D4F22410B94B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DF8BBD-D1AD-2543-BD12-1D175D8C0FD2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197E66-2397-3641-88D6-021735032064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610772"/>
            <a:ext cx="6388100" cy="4612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5F5A4D-4BBB-F746-AB3F-09AC2A936ED3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611313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D6BF69-6C22-CE49-A7D6-D80CFF2F29EF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DB707E5-B9B9-4E48-8DB0-FDE85FDBF766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/>
              <a:t>Level 1 text. Bullet is optional and may be removed. Click “indent more” to access additional type styles.</a:t>
            </a:r>
          </a:p>
          <a:p>
            <a:pPr lvl="1"/>
            <a:r>
              <a:rPr lang="en-US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5DADFF-B1CB-9E48-A4B2-639547DA2500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51F875F-A26A-FE4B-9AA5-419B47F6744B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DIVIDER HEADING</a:t>
            </a:r>
          </a:p>
        </p:txBody>
      </p:sp>
    </p:spTree>
    <p:extLst>
      <p:ext uri="{BB962C8B-B14F-4D97-AF65-F5344CB8AC3E}">
        <p14:creationId xmlns:p14="http://schemas.microsoft.com/office/powerpoint/2010/main" val="178176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DIVIDER HEADING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8" y="1407445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E07B27C-0347-8648-B0BE-C7884A062724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5"/>
            <a:ext cx="3302082" cy="4705350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257839" y="1407445"/>
            <a:ext cx="3302082" cy="4705350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9AF10C-188E-A540-863B-64A39BAB6F22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26CA831-E3C1-3D42-B871-E61EB0C49105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10B694-A189-EA47-9411-022A3FD37C02}" type="datetime1">
              <a:rPr lang="en-US" smtClean="0"/>
              <a:t>7/13/18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95713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7AC487-6E00-C34A-9F3A-B5D35285FF17}" type="datetime1">
              <a:rPr lang="en-US" smtClean="0"/>
              <a:t>7/13/18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marR="0" indent="-18288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LucidaGrande" charset="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9410" y="212963"/>
            <a:ext cx="10254157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0772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1299411" y="1276283"/>
            <a:ext cx="102541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923DAD2-9C8B-2A48-9E7E-80665FE86793}" type="datetime1">
              <a:rPr lang="en-US" smtClean="0"/>
              <a:t>7/13/18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“Pull quote goes here. All text should be white. Pull quote goes here. All text should be white. Pull quote goes here. </a:t>
            </a:r>
            <a:br>
              <a:rPr lang="en-US"/>
            </a:br>
            <a:r>
              <a:rPr lang="en-US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PERSON BEING QUOTED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11759B4-855F-3E47-A906-BBC402572C13}" type="datetime1">
              <a:rPr lang="en-US" smtClean="0"/>
              <a:t>7/13/18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0772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rgbClr val="4A2264"/>
                </a:solidFill>
              </a:rPr>
              <a:t>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276283"/>
            <a:ext cx="107153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923DAD2-9C8B-2A48-9E7E-80665FE86793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7/13/18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3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shabal.in/visual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tats.stackexchange.com/a/140579/20184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oozallen.sharepoint.com/sites/socal-ds-meetups" TargetMode="Externa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linkedin.com/in/aaronpenne/" TargetMode="External"/><Relationship Id="rId5" Type="http://schemas.openxmlformats.org/officeDocument/2006/relationships/hyperlink" Target="https://github.com/aaronpenne" TargetMode="External"/><Relationship Id="rId4" Type="http://schemas.openxmlformats.org/officeDocument/2006/relationships/hyperlink" Target="mailto:penne_aaron@bah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jakevdp.github.io/PythonDataScienceHandbook/05.11-k-mean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habal.in/visual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/>
              <a:t>Data Science Meetups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Empowering Booz Allen analytics through data science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July 13, 2018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5005DAE-7D4B-45E5-B7A6-210B57D9716C}"/>
              </a:ext>
            </a:extLst>
          </p:cNvPr>
          <p:cNvSpPr txBox="1">
            <a:spLocks/>
          </p:cNvSpPr>
          <p:nvPr/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i="1">
              <a:latin typeface="Georgia" panose="02040502050405020303" pitchFamily="18" charset="0"/>
            </a:endParaRPr>
          </a:p>
          <a:p>
            <a:r>
              <a:rPr lang="en-US" sz="700" i="1">
                <a:latin typeface="Georgia" panose="02040502050405020303" pitchFamily="18" charset="0"/>
              </a:rPr>
              <a:t>Booz Allen Hamilton and Client proprietary and confidential</a:t>
            </a:r>
          </a:p>
        </p:txBody>
      </p:sp>
      <p:pic>
        <p:nvPicPr>
          <p:cNvPr id="7" name="Picture 4" descr="https://xtract.ai/wp-content/uploads/2017/07/Neural-Network-Icon-3.png">
            <a:extLst>
              <a:ext uri="{FF2B5EF4-FFF2-40B4-BE49-F238E27FC236}">
                <a16:creationId xmlns:a16="http://schemas.microsoft.com/office/drawing/2014/main" id="{E93CFAE0-21D1-6640-8A00-7F1718BA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95" y="2293609"/>
            <a:ext cx="2451229" cy="24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6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DBBF84-61F1-0841-A512-BB684163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754" y="1610772"/>
            <a:ext cx="5341625" cy="4318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4F17C-1696-2041-8472-1ABFDD1F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– In action!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BCBA-C9BB-9B4C-A15D-6EF3D3F55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33D6-E339-BC47-AABE-1665233B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8FDDA-B7C2-5B4C-AF16-72E7231ECA2B}"/>
              </a:ext>
            </a:extLst>
          </p:cNvPr>
          <p:cNvSpPr/>
          <p:nvPr/>
        </p:nvSpPr>
        <p:spPr>
          <a:xfrm>
            <a:off x="897539" y="6005761"/>
            <a:ext cx="227697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hlinkClick r:id="rId4"/>
              </a:rPr>
              <a:t>http://</a:t>
            </a:r>
            <a:r>
              <a:rPr lang="en-US" sz="1400" i="1" dirty="0" err="1">
                <a:hlinkClick r:id="rId4"/>
              </a:rPr>
              <a:t>shabal.in</a:t>
            </a:r>
            <a:r>
              <a:rPr lang="en-US" sz="1400" i="1" dirty="0">
                <a:hlinkClick r:id="rId4"/>
              </a:rPr>
              <a:t>/</a:t>
            </a:r>
            <a:r>
              <a:rPr lang="en-US" sz="1400" i="1" dirty="0" err="1">
                <a:hlinkClick r:id="rId4"/>
              </a:rPr>
              <a:t>visuals.html</a:t>
            </a:r>
            <a:endParaRPr lang="en-US" sz="1400" i="1" dirty="0"/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3444558C-DD29-5E4B-BEF2-307BED7FC3A1}"/>
              </a:ext>
            </a:extLst>
          </p:cNvPr>
          <p:cNvSpPr txBox="1">
            <a:spLocks/>
          </p:cNvSpPr>
          <p:nvPr/>
        </p:nvSpPr>
        <p:spPr>
          <a:xfrm>
            <a:off x="8937522" y="1610772"/>
            <a:ext cx="2616045" cy="459952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Let’s start with 4 clusters.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Let the computer solve it!</a:t>
            </a:r>
          </a:p>
        </p:txBody>
      </p:sp>
    </p:spTree>
    <p:extLst>
      <p:ext uri="{BB962C8B-B14F-4D97-AF65-F5344CB8AC3E}">
        <p14:creationId xmlns:p14="http://schemas.microsoft.com/office/powerpoint/2010/main" val="19106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9644EF-144A-4A4D-9AB0-0B6A349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536" y="212963"/>
            <a:ext cx="10257031" cy="981308"/>
          </a:xfrm>
        </p:spPr>
        <p:txBody>
          <a:bodyPr/>
          <a:lstStyle/>
          <a:p>
            <a:r>
              <a:rPr lang="en-US" dirty="0"/>
              <a:t>How to pick the number of clusters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0F8543-E955-8046-8C31-A813DDBA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1445" y="3262886"/>
            <a:ext cx="7547212" cy="2987437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4B0BB3-27EE-F44A-9E74-7E7EADDFA56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96536" y="1610772"/>
            <a:ext cx="10257032" cy="4599528"/>
          </a:xfrm>
        </p:spPr>
        <p:txBody>
          <a:bodyPr/>
          <a:lstStyle/>
          <a:p>
            <a:pPr lvl="3"/>
            <a:r>
              <a:rPr lang="en-US" dirty="0"/>
              <a:t>The right number of clusters matters</a:t>
            </a:r>
          </a:p>
          <a:p>
            <a:pPr lvl="1"/>
            <a:r>
              <a:rPr lang="en-US" dirty="0"/>
              <a:t>Bit of an artform</a:t>
            </a:r>
          </a:p>
          <a:p>
            <a:pPr lvl="1"/>
            <a:r>
              <a:rPr lang="en-US" dirty="0"/>
              <a:t>When in doubt use more clusters then combine them</a:t>
            </a:r>
          </a:p>
          <a:p>
            <a:pPr lvl="1"/>
            <a:r>
              <a:rPr lang="en-US" dirty="0"/>
              <a:t>The elbow method is one way to quantify</a:t>
            </a:r>
          </a:p>
          <a:p>
            <a:pPr lvl="2"/>
            <a:r>
              <a:rPr lang="en-US" dirty="0"/>
              <a:t>Run K-means with 1 cluster, calculate error, run again with 2 clusters, calculate error, repeat</a:t>
            </a:r>
          </a:p>
          <a:p>
            <a:pPr lvl="2"/>
            <a:r>
              <a:rPr lang="en-US" dirty="0"/>
              <a:t>Want to minimize error, but diminishing returns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40E35-820D-924B-BDDA-20ADE1978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B72BF-1A6C-AC4B-B78F-A039488D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</p:spTree>
    <p:extLst>
      <p:ext uri="{BB962C8B-B14F-4D97-AF65-F5344CB8AC3E}">
        <p14:creationId xmlns:p14="http://schemas.microsoft.com/office/powerpoint/2010/main" val="423460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2F0D6B7-1694-3943-98F9-210E53CD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12" y="212963"/>
            <a:ext cx="10299955" cy="981308"/>
          </a:xfrm>
        </p:spPr>
        <p:txBody>
          <a:bodyPr/>
          <a:lstStyle/>
          <a:p>
            <a:r>
              <a:rPr lang="en-US" dirty="0"/>
              <a:t>Python example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BDA128-9E88-244B-A02E-0CA5AB0C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54"/>
          <a:stretch/>
        </p:blipFill>
        <p:spPr>
          <a:xfrm>
            <a:off x="457904" y="1578077"/>
            <a:ext cx="5327739" cy="46322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3913F-072D-524F-B63D-E71E76DCB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BA5D-9356-584E-8ABD-7F733CC6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A4101D-53B6-E342-9811-9084B283BD7F}"/>
              </a:ext>
            </a:extLst>
          </p:cNvPr>
          <p:cNvSpPr/>
          <p:nvPr/>
        </p:nvSpPr>
        <p:spPr>
          <a:xfrm>
            <a:off x="838200" y="6063178"/>
            <a:ext cx="353378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gist.github.com</a:t>
            </a:r>
            <a:r>
              <a:rPr lang="en-US" sz="1400" i="1" dirty="0"/>
              <a:t>/</a:t>
            </a:r>
            <a:r>
              <a:rPr lang="en-US" sz="1400" i="1" dirty="0" err="1"/>
              <a:t>bbarrilleaux</a:t>
            </a:r>
            <a:r>
              <a:rPr lang="en-US" sz="1400" i="1" dirty="0"/>
              <a:t>/9841297</a:t>
            </a:r>
          </a:p>
        </p:txBody>
      </p:sp>
      <p:sp>
        <p:nvSpPr>
          <p:cNvPr id="9" name="AutoShape 6" descr="data:image/png;base64,iVBORw0KGgoAAAANSUhEUgAAAk4AAAJOCAYAAABBWYj1AAAABHNCSVQICAgIfAhkiAAAAAlwSFlz%0AAAALEgAACxIB0t1+/AAAIABJREFUeJzs3Xl4G/W9L/73aF+877uTOAlZnH0nCQmQFUggLGWnlJZS%0Aetrb9pz+zj0cyu3pPVvv4XdOW+5pKWUvW8tSlgAJSyEECJCNJCSBxNmcOLFjx5YX7cvM/cMZIcuS%0APZY0kiy9X8+Tx4400oxkaeY9n+8ygiRJEoiIiIhoWJpUbwARERHRaMHgRERERKQQgxMRERGRQgxO%0ARERERAoxOBEREREpxOBEREREpBCDExEREZFCDE5ERERECjE4ERERESnE4ERERESkEIMTERERkUIM%0ATkREREQKMTgRERERKcTgRERERKQQgxMRERGRQgxORERERAoxOBEREREpxOBEREREpBCDExEREZFC%0ADE5ERERECjE4ERERESnE4ERERESkEIMTERERkUIMTkREREQKMTgRERERKcTgRERERKQQgxMRERGR%0AQgxORERERAoxOBEREREpxOBEREREpBCDExEREZFCDE5ERERECjE4ERERESnE4ERERESkEIMTERER%0AkUIMTkREREQKMTgRERERKcTgRERERKQQgxMRERGRQgxORERERAoxOBEREREpxOBEREREpBCDExER%0AEZFCDE5ERERECjE4ERERESnE4ERERESkEIMTERERkUIMTkREREQKMTgRERERKcTgRERERKQQgxMR%0AERGRQgxORERERAoxOBEREREpxOBEREREpBCDExEREZFCDE5ERERECjE4ERERESnE4ERERESkEIMT%0AERERkUIMTkREREQKMTgRERERKcTgRERERKQQgxMRERGRQgxORERERAoxOBEREREpxOBEREREpBCD%0AExEREZFCDE5ERERECjE4ERERESnE4ERERESkEIMTERERkUIMTkREREQKMTgRERERKcTgRERERKQQ%0AgxMRERGRQgxORERERAoxOBEREREpxOBEREREpBCDExEREZFCDE5ERERECjE4ERERESnE4ERERESk%0AEIMTERERkUIMTkREREQKMTgRERERKcTgRERERKQQgxMRERGRQgxORERERAoxOBEREREpxOBERERE%0ApBCDExEREZFCDE5ERERECjE4ERERESnE4ERERESkEIMTERERkUIMTkREREQKMTgRERERKcTgRERE%0ARKQQgxMRERGRQgxORERERAoxOBEREREpxOBEREREpBCDExEREZFCDE5ERERECjE4ERERESnE4ERE%0ARESkkC7VG0A02kmSBL/fD1EUodMN/koJghDzbURElF4YnIhGQJIkiKKIQCAAv98Pt9sNv98PvV4P%0AURRhsVgGLO9yueD3+5Gbm6vo+YcLVPLvQy0XT1BjeCMiGhqDE1EUckgSRRF+vx9+vx+BQGDAMoFA%0AAIFAAEajEaIoQqMZ3PotSVLE28OXUXKf/PtQy8t6enpgNpthMBiGXTZUPOFNvp3hjYgyFYMTEfqD%0AiCRJwSDk8/mCIUmSpGAY0Gg0Aw7sfr8/IesfaVhQsry83cOFttDlldw3XHjz+/2w2+0oKChQtN5I%0AGN6IKF0xOFFWkitJXq8XXq8XgiAMCAKRQlKmS1R4k4Oa0sAWKt7wlojQJoslvAUCgQGfHYY3oszD%0A4EQZL7SSJDe3iaIIoP9A5/V6YbVaYzrQK10/KRNveJP/H8/fMp7w1t3djdzcXGi12pjXH0ppeAMQ%0A/EyHrpvhjSjxGJwoo4R33pZHu4XSaDQDKgJyxSkeoRUs4OsDjnxQlSsRoffxoJSeEhHe4g3hsYS3%0Avr4+CIKAnJycuNYdTml483q90Ov1g147wxtlGgYnGrVCO2+H90uSqdHkFl7BAgCPxzPgp9xnShTF%0A4EEtWvNS6IFlqJ+xLCNvY6T7wn+n9BFPeEtk5TRagIsU3vr6+mC1WqHX6xU/f3gT+XDLRvu/JEnw%0A+XwwGo1Rw1e8QY3fFZIxONGoEN55W25y8/l88Pv9MJlMqoUkOZjJPyVJglarDVauAoEAzGYz/H7/%0AoLN9p9MJj8czqM9N+IEnPFSF/hzqPgDBcBbpPo/HA5/PF/F5ZCMNZ8MtKz+/z+dT/HyUnkb695G/%0AE4lch5LwJooi7HZ7xHnUlKw/EeEttOLG8JbZGJwoLYWHJL/fP6jzduiBOhF9SkLDWWhYkg8GWq0W%0ABoNhwLo9Hs+gKpcSyaj6dHV1wWKxwGg0Rrw/lpAWaRm5KTS0ygb0z2E11ONliayyyRXA0OZXJc9D%0A6UvJ3yjevm2JCG92uz3m/m3xhDf5NvlERa74hS4nn+hRYjA4UcoN1S9JngNJPvglupokH2hdLlew%0AH5K8kzEajRk9sk6t8OD3+9Hb24u8vLwhl4unyiYvExrUQn/3eDyKngeIr7oWaRmfzwdRFEf0PJTe%0AlP6d4unfFmt4k+9zOp3BE7zwZRM1WIH6MThRUoX2S/L5fMEve+jOJrTzdqLXG97kJq9Dr9cHg1I8%0A6yDl1AgPPp8PfX19imZqj6W6pmQZuflYybIypSFtqPvksBY+QGGo5wm9PREYBNUzkvA2VJMixY/B%0AiVQT3i8p0qSScofOWM+IIu0QwtcrB7VITW7ymVosfSNodFMjuHV1dcFqtSr6PI+kn9twy4RW3UIH%0AKAz3PLJENJMC/U2k4SNI2c8tOXjiljw8WlDChF6eRG52C28SiVRJSsSOM3R+pvAmt6E6bCZqZyM/%0Ad7TLrhCFS3TVRx49qfS6iEDs1bZowU1uZlcaBGXxNpeGDoaI5fFEI8HgRDEJ77wdOqlkaL+kRIeI%0A8CY3uY+Sz+cLhqR4m9xiwZ0vjUaJDA8ejwcWi2VE1dtENZfK+x6fzzfix8tirbKFvneRKm7DPT78%0Ad0p/DE40rGidt10uVzCkqNUvabgmN7m5z2w2J2y9RPHgQVC5RAU3efLZkU7+mcjmUgDB/dRIHi+L%0ApXkzdFl5Px1adZPvizaylmLD4EQDhHbelkNStEklAQQDTCKETmaptMlN7ghLRDRSiaz6uN3umC7d%0AlKhBCfJtoVU3+b5Ezyaf7Ricslh4RUcOSUr6JYU+R6zrlsvrXq83OHw8NCQpaXLj2f3Q2GGUssFo%0A/pwnqurm9Xqh0+kYkpKAwSmLyCFJHi4dWlIGvi7tqtEvKVqTG9BftQqfWJKISKnRHJxo9GFwylCR%0A+iXJTV9ydcdisagSVkbS5Ga320f1rLYMekRE2YXBKQOE9kuS50oK75cU2plavr5aIg764ZWk8Gu5%0ApWqUG1E2YpDPbvz7JweD0yijZFLJ4folJWrdQP8QZDmURbqWW7bj+0BElFkYnNJc6Ag3t9sNv98/%0AYJ4UtUJS6LqjNbkB/cNc5YtKElF244kCZQMGpzQy3KSS8sVD1ZiTI3xiSSVNbqFXoB+t5NfDGb+J%0A4jfa9wexkvfTqSS3OJD6GJxSJNqkkqHCJ5WUZ8lOxLoBBJv5Qke5scktdun4XnG0Ufbg3zr10vHk%0AKx33S6Mdg1MSjGRSyWQ1uQH9s9wOdy03Ghrfs8H4nhBRJmNwUsnRo0dhMBhQWFgIh8MRDCeAuiFJ%0ASZMb0B+mTCZTQtaXyucYDQdpVgKI1MXvGCUTg5NKXnjhBYwbNw6rV6+GKIrBTtWJNNTEkkM1uSWq%0AyY+IiCjbMDipRA5JcpUpUZUZSZLg8XgUX8stEkEQeIZGqhkNVUAiolgxOKlEo9HENdIiWpObTK/X%0Aw2Qy8SBFREQAeNKSLAxOKtFqtYqDk9ImN6/XC7/fr8p0BKnE6hcRxYP7EEomBieVyJc1iWQk13IL%0AxbMJIqL0w+CWXRicVCJXnOSqkzwFQaRRbmxyIyIavdIhOKXDNmQLBqcEO3z4MD7++GM8//zz6Ojo%0AwCeffIKf//znkCQJOp2OE0tmGf6diYgyC4NTgj3wwAOw2WyorKzEqlWrcOeddyIQCECn02XkNd14%0AlpO+GNqyD//mROpjcEqw//7v/wYAPPLIIwgEAjCbzbDb7SneKkoGhkjKVnKXhFRdcoTfvX4MzsmR%0AfhfWyRA6nY5f5izDnRYRpRL3QcnB4KSS8FF1DFHZiTsyIqLMwuCkkngnwIwkHQ/CqQ6EqX5PUr1+%0AIkq9VO8HKbkYnFQykgkwk40HeyIiotgwOKlkqAkwKf3wjJGIMhFPlBOPwUklWq024QdjfgEG43tC%0ARETJxOCkElacshMrV0TZJ12+9zyRTA7O46QS9nFSLh12OrFug/w4r9cLn88HURSDM8MLghAMzy6X%0AC8DX733o7PFD/R76M57tI8pk/JxTMjE4qYQVJ2XSLcQNR5Kk4DUH5Qs0y7drtVoYDAZoNBpIkgRJ%0AkoLhWd6xi6IY/D30Z7TfZSMJWfLvkiTB7/fD7XYPu2yk+4mIaDAGJ5Wkc8WJlAsNSnJY0mg00Gq1%0A0Ov10Ol08Hg8MBqN8Hq90Ov10Gq1wccLggCfzweLxRLz+sN/DhWyQm8L3f7hlg1/nLztsQY2APB4%0APIoCW+hPIoodv0fJweCkktCKkyAILCWPEpGCklarhUajgcFggFarHbBz8vv9qm5PPMHC7XZDr9eP%0AKLRFClfyT6XhTT5h8Pl8igKbLJaqWPht8nfO5/MpCmyUGVK9f031+im5GJxUosaoOkq80IO81+sN%0ABiWtVguj0QiNRpNVB9lEBAtRFOH1epGTk6No+ViqafLv4c2hoX3KYm3+jHSb0mVDtyMVQS1Vn1Xu%0A6yibMDipRI0+Ttl0AFeL3C9J/ifv8AVBCPZP4vucXIkMFz6fD319fcjLy4u6TDzNn+FBLdLtfX19%0Ag+6XxRrIlNwfGiZDl0sGBqf0wH1XcjA4qSSd+zhly5dLPoiEBiUAA/ooaTQaOBwO6HS6AX2TKHOp%0AVQUSRRHd3d0oKCgYdF8sTZ6ht4UPKoi2rNfrhdfrjfhaExHYhqu2EWUDBieVZMOounTruxUtKMlN%0AbwaDIek7eh5UCEhOJ/ju7m7o9XpYrdYRN3mG/j5UVW24wQg2my34OuOtoI109Ce/a5QsDE4qSeeK%0AU6YI79Miv9+pDEpE6SDZfavkJtL8/HwAsQW2kS4rCz2B6+npSVgFjaM/KRoGJ5VoNBoGpwSTz4TD%0AK0oAgk1tGk32TYbv9XrR29sLk8mkuEM2USLJgSKZ37/QMOV2u+F2uwdV2+Sf8TR/ht4GDD0FR19f%0AX8KrbZR+GJxUwopT/CIFpdD+SUajEQDgdDqh1+tTvLWp0dnZifdeew2C0wmvJKFx6VJMnzEj1ZtF%0ApLrwoCEIAnQ69Q5pQwUrt9sNr9cLo9EYNYTF2vypNGTJ2xE6wEUQBOj1+qzdP6qFwUkl2dDHKdHC%0A+yeFTzZpMpkGnYGlOpym+ozwo3feQYUkobSqCj6/H/s/+ACVVVUoLS1N6XYRJVMy+loOVQWSB5YY%0ADIaErU9JBSz0Nq/XGwxNobdnYxVebQxOKgmtOCWqE3WqD9KJFtqZ2+l0DghKkSabpIEkSULPuXO4%0AoLoaAKDX6WDVaGC32xmcslA6DdSg+I20uc7hcMBkMg0KSgxOicfgpBJWnAaLVFGSxRqU5J2CHLri%0A2bbRRhAEFFVUoPXcOVSWlMDj9cIuSUPOYUSZjScaROpjFFWJGjOHj7adoiiK8Pl88Hg8cDqdcDgc%0AwUthGI1GWK1WaDQaaDQa6HS6Uff60sHSlSvRbbFg7+nT2N/ZidkrVqC4uDjVm0VEaYL71cRjxUkl%0A6VxxUuuLFGlW7ky/fMlwr0ft15ufn4/1N9wAh8MBo9EY7DBPRMmVafs2io7BSSWZPqoudEiv2+2O%0AOis3dybq02q1bJ47bzQ2uWYCvu+UTRicVJJpFadIs3LLO0tONklElDqZfJKejhicVDLaK06R5lAS%0ABGHArNwulwsajYZzhCSZy+XCJ1u3ovXECeQXF+PCSy5BUVFRqjeLKGulS8WNI+iSg++yStK54hSJ%0AXE3yer1wuVxwOBxwu90QRRE6nQ4WiwVWqxUmk4nNcEnU09OD1tZWuN3u4G3vbdoEx8GDmGK1wtze%0Ajs0vvjjgfiIiUg8rTioJrzilyxlJqNBqUqRZuXn2klo7d+zA9s2bYdJo4DeZcMWNN6KoqAgdzc2Y%0Af37upsqSEnSePo3Ozk5Un7+NiIjUwyOjSkIrTulQmZEkCX6/Hx6PBy6XCwDg8XggSVLwiuoWiwVG%0AoxE6nY6hKUFi/du3t7djx5tvYl55OeZUVaFBq8WmF17ov6SERgOP1wugv2+DRxTZXEpZTZKktNjP%0AUnZgxUklaszjNBLDXb7E6/XCYrGkbPtoaH19fcjRamE4H4hK8vPxZUsLRFHEvEsvxc7Nm1Gg0cAR%0ACKB25kzk5eUhEAgEL/1AlEzpWFEnUguDk0o0Go1qncMjzZIdKSiFduQOnZVbFEV4z1csKD0VFhai%0AT5LgdLthMZlwprMTuSUlMBgMmNrYiKLiYthsNgiCgK/27sUTv/oVBJ0Oi9esQeO0acHn4QGNiCix%0AGJxUokbn8NCwJI94C/2Z6ZNNZpOioiIs27ABH2zcCI3fD1NhIa647rrg/ZWVlaisrMTm115D4Phx%0ALK6pgdvjwSevvYbikhJUVlby70+UJUbzCO7RiMFJJYmejkAOSADgdDqD62BQSox0rMxMbWzE+AkT%0A4Ha7kZOTE7EZ7vSxY5hZXg4AMBmNKBAEdHZ2orKyMtmbS5Qy6fj9pczF4KSSeCpOkSablJ8TAEwm%0AU0wXxE1X3OlFN9xlVPKKitDV1YWK4mKIogi7KLLvGlGSsXN6duHQKZWMpOIkhySfzwe32w2n0wmX%0AyxXs7Gs2m2GxWGA2mwEgYdWldCjvJmpnky7hK9nbsXztWpwSBOw9fRo7W1pQM3s2xo4dm9RtICLK%0AJqw4qWSoipOSWbnVvHwJpxrIHKWlpbjhzjtx7tw5GAwGlJeX88yXiEhFDE4qCZ+OQJIkeL3eQUFJ%0Ap9NxskmKi8ViQV1dXao3g7JYulR8UyXbX3+24dFaBW63G9u2bYPf78ctt9wCv98f7Lek1+sjXr5k%0ANBIEIW12GPFuRzJeR19fHw4fPoxjx47B7/ervj4iyg7psh/OFqw4JdjmzZtx7bXXYsqUKQgEArjz%0AzjuD1aehOvlSZmtvb8fGZ56BxeWCTxSRM24c1l13HWf8JiJVsek+8UZnqSONLV26FK2trfjss89g%0AtVqxbt26UVtRosTZ9te/olYQ0Fhbi1n19XAeO4ampqZUbxZlmGw9SLLiQsnEilOCWa1W1dfBncTo%0A4+jtRXnINAFWrTY4HxcRUTx4TEgulkKI4iBXE6NN7SBXAOonTcLR9nb4AwHYXS6cCwSSMkkld6hE%0ARInFitMoxIPh6CEHp4WLF8Pn9WL7nj3QGQxYes01qK6uTvHWqYNN05RtuE/OLgxORAkgz80lj5aT%0A5+GSd6g6nQ4Xr1yJi1euTOVmElEGYnBLLgYnohiFXj/Q5XIB6N+BeTye4PQT8g6tq6srWH0KndxU%0A/j0R94X+jOT48eOw2+0oKytD+fnr26lJFEVWnyhpsrVjPCUfg1MSpNN8R6HScZvSWfj1A0VRDF54%0A12QyQRRFmEwm6HRff61EUUR3dzcKCwuD73dooAoPWOG/i6Ko+HEyOVCJogifz4fe3l68u2kTDm7Z%0AgjydDt0AVt98M6ZNnx5zaKPBUv19SvX6sx2/F9mDwYkoikiXxtFoNANmexcEAXa7HRqNZsgDl5qX%0A0PF6veju7oZOpwsGNEmS0NvbC61Wi+7ubnz18cdYNmYMNBoN7C4X3nrhBUyZOnXANRWVBrrw1xPt%0A97dffx2i34+xkyZhzNixMVXQaHRIdWhL9fopuzA4ZbF02NnIlZF0ER6UgP7+SXq9HiaTKe0O6N3d%0A3Xh/40bAbocPQP2MGVhw4YUA+t9bjUYDr9eLHJ0OBoMBAFCQmwutzQatVgtLyBQJSgxV/ZJ/7+zs%0AhNFohPncOei0Wux95x1IK1eivr5+yMdFCmfyT6WVMPlv5vF44m7aHKl0+D5RavBvn10YnCiryTu8%0AQCAAp9MZbH7TnQ8a6d5HZ/vWrSj2+1FRXQ1RFHFg925U19WhpqYmuExZWRlcRiPau7tRmp+PI21t%0AKK6rg9lsHvH6lASOs62tqBszBlVlZYAgwGA0ou3ECUyZMkXROsKbH4drzgz/BwA+n2/Yx4W+pnj6%0Amcm/yycA8rUoWT0jykwMThSzdKoWKT3ji9T8Jgttfhstejo7UZ2fD6B/GgCrVhvsqC7Ly8vD9Xfd%0AhZeffhq7T51CTUMDrr/5ZtVepybsAtd+vx9anfJdTTyBw+v1wufzIScnZ9hlRxrM5P+HN23K98m3%0A9/X1jbhpM1GDA1KFFZfU4vufXAxOoxC/JCMTKShptdpg85vD4YBWqw129B5NSmtqcOb4cdRXVMDr%0A86FXFJGXlzdouTFjxuAnP/tZUka6jWtogMfjwYnWVmg1GnRJEpbOmKHqOmOR6NDh9/vR29uLgoKC%0A4G2xDAgY7r5Iy8lcLlfUZsrQ32MdEJDqgEaR8ZiQXAxOlHGijX4bLc1vI7FgyRJsdTqx+/RpQKvF%0AjOXLg1MN9PT0YP/OnTi0bx8mz52LFWvWJOWiwjk5OfB4PKhYsABiIIAZdXUoLi5Wfb3pKBmBQz5o%0A2mw2mEwmGI1GxYEr0qjNWJo25Wqb3W5PSLMnUTpjcKKMIIoivF7vgNFvWq12VDa/jYTZbMaq9evh%0AdruDndgB4PTp0zhz9CgqNBoUlZRg34cf4n2tFqsuuywp2yUIAqY2NmZUSA0liiL27tmDU4cPw5ST%0Ag7kXXhix0pcMoZ9tQRBUq5wOFao8Hg+8Xi/0er3ips2RjtocKnDJAVCutil5HFGsGJxoVJIkCX6/%0AP9j05vP50nr0m5oEQRjU0bvl1CkYAZiMRkCnw+TKSuz/4oukBadMt+PTT9G0dSvGFBXB3t6O15ub%0AceUtt6R6s1QVGjzCyTPmG43GuNYRb9OmPChguMeFv554mzbl55ZD4lDvlVqyaZ+XagxOKuLZTeJE%0Aa36Tz64NBkNwuD0BZosFbrsd8ievz+mEpbAwpduUSQ7u2oUZVVUw6vUozM1F36lTaGtrQ2lpaUq3%0Aa7Tva2LdZ/r9fkiSFNOggGi/R7pPrmyF3yefwPX09AxYRzIGBIz2v/loxOCUxdK5Q6G8Q5KrSkM1%0Av3m93rh2HvIZYyaZPHky9rndOH7oEM42N6PbYMC169alerMyhk6ng9/vh/F806hfkjK2WVKpVB7A%0AR/L9VSNw9PT0QBCEYHNteN+wkVTQYrlaQOh2yK9Nfn25ubmjcuBLOmNwGoUy7SAvCw9KwMDRb6Px%0AzEo+mCb7um16vR5jx49HXmEhqqdPR21tLYqKigYtJ0kSdmzfjkN798Kan4+LLr0UJSUlSdtOJfx+%0AP44ePQq3242KioqkXGdvOHOXLcMnr76KKrMZDq8X2vJyVFdXw+12p3rTslY67R+SVQ2SjwVOpxNe%0ArxdWqzV4u3xftgd6NTA4qSi8XEsDhZ5BhU4+qdVqYTAYUtJPIF7pFGo1Gg0qKiqQm5sbdZmtW7Zg%0A+0svYUJBAXrdbjx+4ADu+ulPFXd0FkURx48fh8vlQllZGcrKyhK1+QD6J5N84y9/QV9TE8xaLbZL%0AEi6+7jqMHz8+oesZqclTpsBitaKluRllViumTJ0KnU7H4ERJFR7QdBHmS2O1KfEYnChpIjW/yTJ9%0A9Fu6+uyvf8XcqipYTSZUArA3N6OpqQlz5swZ9rGSJOHNV19F6549sGo06BYErLjhBkycODFh29fc%0A3IyeI0cwq74eQH9frY/feivlwQkA6uvrUX9+u4CvO0gTUWZjDU9FaoWAdKpqDEcOSm63G06nEy6X%0AC6IoQqfTwWq1QqfTBYdQx/N+jab3JJ1oNBqIIe+dOIK+OidPnsSZvXsxr64OU2trMb2oCO+9+mpC%0At8/v98MUsj1moxEepzOh68gkPPEgUh8rThSzSJ2q5c6NclVpuOa3TOqYPRpfx5I1a7Dl2WcxNicH%0Ado8H3tJSxRUjr9cLc0iVMMdshrerK6GX4SkvL0efXo92mw15FguOtLVh/Ny5CXt+SozR+NknihWD%0AE8UtNCiFjn4zGAxxV5JGi9F64Fh44YWw5ubi8P79qMnLw7VLlgQ7mA6nrKwMdr0eHd3dKMzNxeEz%0AZ1A3eXJCO6Pm5+fjsptuwsfvvouW3l6MWbgQF150UUzP5ff7I/YBISIaCe5FslisB/vQOZWA/utj%0AyZc0Ga2j37LZtGnTMG3atBE/Lj8/H+tuvRV/3bgRh86dw5jp03HJmjUJ377Kykpce+utI3rM0aNH%0A0WOzoaCoCJIk4a0XX4TbbkfluHG44tprh+wwTzTaSJLE/W4SMTglwWj/QEdrfpNZLJZR/xoTIRvf%0Ag5qaGnzz7rsT8lyiKKKrqwuCIKCoqCjm99PtcmH3xo3INxrxRXc39h87hsumTEFBXR2ONDdj4wsv%0A4KY77kjINhPJsvH7n60YnCgiURQRCASCYSlS85vH44Eoimmxw0h1U1mq1z/aeTwebH71VfScOAEJ%0AQOmECVi1bt2Im9bsdjv8Xi8a6+r6Bx0EAth9+jRMM2cCAMZXV+P948fZbEdEMeOeQ0WjqeOz3PwW%0Aev03uflNniqARrfe3l50dnaioKAAhWly+RWv14u3N23Clk2bYOrqwrqVK2G1WnHg8GF8sW8fZs2e%0APaLnkz+7cpg3m0zwSRJ8fj9MBgN6HA4Yz4/mpMwyWmYuz8T1ZxvuPVSk0WgGzFWUbkRRhNfrhd/v%0AHzD6Ta/Xc06lDPPFvn3480MPwez3wykIuPJb38L8BQtSvVl46bnncGbbNuR1dsLQ1YX3N23Cqiuv%0ARLHVCltHB4D+cLX1vffQfOgQ8ouLsXzNmqizm+fm5sLtcqG5rQ3FeXmweTyomzcPe9vbkaPRoE+j%0AweW33ZbMl0hEGYbBSUVarTbpl9oYSmjzG9A/ykiv12fV6De1peOZn9vtxp//8AfMz81FodUKu9uN%0AVx9/HBdMmoT8/PyUbZfP58MXn36KtfX1OKzTocvphGi3o6O9HZ2BABorKgAAmzduRMeOHWgoL0fX%0A8eN4/tG89PIpAAAgAElEQVRH8c0f/GDA6D+Hw4FtH3wAu82GuUuXArW1aHU4UNTYiB9/+9vo6OiA%0Ay+VCaWlp2lTbiGh0YnBSkVxxSlVwCh39JoclufktEAhAr9fDaDSmZNsoeXp7e6Hz+VB4PmjkmEyw%0ASBJsNltKg5NGo4FGo4HP78eEqirsttuxu6kJms5OzLn4YjROm4ZAIIDDu3djeX09NBoN8iwWdJ06%0AhdbW1uDs4aIo4t2NG6E7exbjamogBALoOXcOV99yS7BJrra2Nu7tlSQJe/fswaE9e2AwmTBv6VLU%0A1NTE/bwUv3Q8YaHMlR6lkAwlV5wSWckZqt+UHJS8Xi+cTiccDgd8Ph8EQYDJZILFYoHJZIL+/BXd%0AKbPJn7uCggJIFgvOnr9yepfdDrdej+Li4lRuHrRaLZatX4+PT53C0bY2+A0GzF6/Ht+95x5csnp1%0AsLlYo9fDG3I5E28gMGBUp91uR++ZMxhbWQmDXg+dVouAzQabzTbsNni9XrS3t6Ovr2/YZfd8/jl2%0Av/46qj0e5La3Y9Mzz6DjfHMiESv22YMVJxUJgqB6Hyclo98o9VJ5RmwwGHDbD36AP/72t9h36hRE%0AoxE33n13WsxltHL1apRXVuLEkSMYX1KCBQsXwmAwBO/XaDRYetll+OQvf0GZXo9erxeFkyejrq4u%0AuIxer0dAEODz+yE/0idJUU8QPB4POjo60NfXhw/eeANiby88koTFl12G+YsWRd3Wrz7/HBeUliLP%0AakW+1YrelhY0nziB0tLShLwXRLFixS25GJxUpNPpVBmuL4oiPB7PoOY3jn6Lndo7nlTv2BoaGnDv%0AL3+Jnp4e5OXlpVUT7fTp0zF9+vSo98+bPx9FxcU409KCC/LyMG3atAEVJ7PZjGlLlmDfli0oLyiA%0Axe/HuDlzUFBQMOi5Ojo68NzDD0Po7cVnu3djTmUlli1eDI/Ph09ffx019fWoqqqKuB0GgwHekOvk%0AeQMB6Fi9Jco6DE4qSsSoOnnySbmqJEkSJEkKztKdytFvmVLNypTXMRyDwTBqqyMNDQ1oaGiIev+c%0AefNQVlGBnp4emKxWLI5yWZY3X3wR1W43aqqqcHTPHvhbW3GuowMlpaXIEwT09PREDU7zli3D5mee%0AQbfDAW8gAG9xseLr+hGlSrbs35KJwUlFWq02pkqDHJTksBTa/ObxeIK/Z4JM+lKnuqo02vl8Puzf%0Avx9Oux1VNTUYO3bsiB5fW1uL8vJy2O32iJ8rv9+P083NWFZeDo1Gg8KCAjhaW+F0ueDxetErSRGr%0AVLK6ujpceccdaD5+HHqDARdMmgSLxTLi15mJ0uGSH6lef6pl++tPJgYnFSmtOIWPfpMrSnJACm1+%0A83g8am4yZZjREub8fj9efOYZOA4dQp7BgF0+H5Zccw1mz5mTkOffsWMHXnrsMTR9+SU6JAlXXXYZ%0A5kydimfb22Ho7cUJQcDi9etRWVk55POUl5ejvLw8IdukBh48U4fvffZgcFKRPKouXGjzm/xPnnwy%0A1c1vRKlw8uRJ9DY1Yf64cQCAGo8HH775JmbNnh33d+HMmTN4+Q9/wNLiYixbtAgvfPQRHn7rLUyb%0APx/fu+8+TG5shNlsRk5OTiJeClHSjZYTpEzB4KSi8FF1Pp8vWFUSBAE6nQ56vR4mk2lUBqXRuM1q%0A4vuhnPwdkDt5+/1+GEI6fBv0egTOV1/jfV9bW1tRLEnINZsBALdccglePnYMP7jvvgGTaMZCnn3f%0AZDLF9TxENHowOKnE4XDAbrfj/vvvx7XXXotZs2YFK0vhzW+pMJquo0eZQxRFbHn3XXyxbRsAYPqS%0AJVh+6aWorq6Gy2rFyfZ2FOTk4OjZs7hg/vyI35Oenh68/tJLaDt1CjUNDbhiw4ZgADp79iwEQQhe%0A5y4vLw/5+fnoFkX4AwHotFp09PairKoq7tB06NAhvPPSSxA9HhTV1uKyq6+O6/mIaHTg2PUEE0UR%0Aa9euRUVFBXbv3o2CggJUV1cDQHDyyXhCU6YFHlZpssvuXbtwdOtWLK6sxOLKSjS9/z72fP45rFYr%0ArrvjDvjq63FMo8HYiy/GqssvH/R4n8+Hh3/zG/Ru346JLhfat27Fk7//PSRJwpEjR/CnBx+Ez27H%0A7qeewgP/9m/o6elBQ0MDZq1Zg83NzXh02zY8t28fpi5YENf3qLOzE+889xxm5ubiotpaWNrasOWt%0At+J5a2gUS4fO8ZQ8DE4JptFocO+99+LMmTNYvXo1brvtNowZMwYAIvZ3ovhlWpjMZKePHUNdfj50%0AWi10Wi1qcnNx5sQJAEBpaSmuveUWfOuHP8TFK1dGnMCytbUVrtOnMa2mBoU5OZhVV4e2w4dhs9nw%0A9iuvYILJBKNOh7ljxiCnowM7t2+HIAhYu24d7IKAXJcLcw0GvPmHP+CN116L+XWcO3cOuZKEnPPN%0Af2PLy9F+6lTWfg7T4XUzuFCysKlOBUuWLAHQH6LS6SK/lHjyAcPn8wX7u7hcLgiCMGBH7nK5gv15%0A5PtClxnqtkySV1yMti+/RPn5C+3aXC7UFRUpfrxer4dPkiBKEjSCAH8ggAD6J5t1u1wwhYQtk04H%0Aj9sNANi7dy/07e1YNWkSAGC8x4MXnngCl69fD0EQ4Ha78eH776P1+HEUlJbiopUrh5yawGq1wiGK%0ACIgitBoNuvr6YMnLy7i/FxENxuCkomij6mh0i3TxZHkKCb1eD51OF5yoFOgPVfLlb+TbRVEM/i4v%0AF+n/AKIGrPD/h98Wuv5oyyXb/EWL8GJTE3adOgUJgKGqCnMXLFD8+IqKCkxYsAAfbduGUoMBbV4v%0A5q5ejby8PMy68ELs3bwZU0URrTYbTkkSVjc2Auh/D4whr9eo0w3ofL7plVfgaWpCQ0kJOo8dwytP%0AP40b77wz6gzrNTU1mLxsGT7duhVmjQYuvR5XXHNNXO8NUazSoeKXTRicVJSImcMpPUiSFLweoDwp%0AqTx7u8vlCjYrybeHMxgMEW8fbp3yz0jharjb5Mv9uFyuiMsA0UOZ0tuiLRON1WrFjd/+Nk6fPg1B%0AEFBdXT2ii04LgoCbbr8dO6ZOxbmzZzGnthazZs0CACy7+GLodDp4BQGtpaW4+TvfCU6i2djYiKdy%0Ac3Hw7FkUWyz4wmbD0ssvh0ajgcvlQtuRI1hUUwNBEJBjNqOrpQUdHR2oqamJui0Xr1iByY2NcLlc%0AKCkpgclkUnSxYCI1sNqZPAxOKmLFaXQTRTEYluQRkTqdLmmjIuOtDPX09EAQBOTl5Q26b6gqV7T/%0Ay5/l4cKbrLu7e8CcZKHhqqysDEB/JUiemiB8mWhBTavVYuHChXA6ndj6zjt4/MMPUVBaimWrV2PB%0AokWw2+340T33DHi9hYWF+Nl//Aeee/xxHO7owLzLLsO1118PoL+ZT5IvEqzXQ5Ik+ERRUdCtqKgI%0A/u7z+YZdnohGPwYnFWV6xSnTznDkcCCHJUmSoNVqR/VcW9Go2VwnSRJsNhvyzvf5UVItk5suw5eL%0A9H/Zppdfhub0aUwsLYWtpQUvPfEENtx2G7RaLXp7e/He229j32efwWgyYcVVV6GxsRE/ueeeASFM%0ADsRzLr4Yu996CyUGA3q8XlTNmpXWM4RHk0mf0ZHgqDZKJgYnFcmdwyl9hR6UnU5ncFJGo9GY0Bnc%0As6kPgvyeaTSahFfm5PfR4XDA0dGBBWPHApKEXKsVtpYW2O125OfnY+t77+HLzZsxr7ISTo8Hrzz0%0AEMw//jFqa2sjBrMJkybBYDaj89w5VOfmYsKECejt7R1R86R8khSpghb6vhDR6MbgpKJMrzglQioO%0AJvLlbuTKkrwdZrOZIyBTqKWlBV/t3QsAmDJrFqqqqgYtI39ejEYjoNXC5/fDZDD0VwoFAT09PTCZ%0ATNi1bRvmV1Uh32pFfk4OOh0OtJ45gylTpkRdf2FhoeK+ZPL/Qzv5yydJDocjaid/+We8fcsyeeTl%0AaMW/Q/ZgcFJROvdxyqa5j0KvDej3+yGe778S2rlbEASGphRqaWnBu3/6E+osFkgA3jl0CKtuvDHq%0ARXf1ej0WrlqFHW++iXxBgEOSYJMkfLpxI9Zcfz2adu6EqaYGS6dOBQC4RBGm83MuRRNvCPH5fOjr%0A60N+fv6g+0bawT+WkZcAYLfbg5XSeDv4M5QRRcbgpCKtVjsgnCQiqGRT4ImHPGVAaFVJp9NFbYLj%0Ae5pah/btQ63FgoriYgBAoL0dhw8ciBqcAGD6jBkoKS2FzWaDy+XCu88+i9mTJsGo0+Ga+fPxxHvv%0AwWQ2IyAI0NTVYfbs2cl6OYMkIoRIkoSDXx7EmfYzyLPmYeb0mTAYDMH7uru7YTabB0yHMdIKWqwj%0AL/3np3YIncNMyeMocfh+Jg+Dk4rYVJdc8pQBcliSpwYYbhQcw2jqCWHVWVGSFFUAq6qqUFVVhRMn%0ATsCq0QQnGa2urMSsefMwdcMGFBYWYurUqaP+Qrwff/ox9nd9gapJVWhtP4Njbx7Ddeuug06nGzDi%0AcKTTXkQzkukw5BGFIx15GU8lLDyMhg4wSHaISPX+Y6j1M1AlHoOTisKb6lL95co0oTtiOTDJB45M%0AGwWX6abMmIHNBw4gcPYsJABnJQmXTZum+PGlpaVwmUzYf/gwShYvxid796Js6lRccsklGdEEGwgE%0AsOvwTiy6eRH0Bj1qJ9Ri55s7cfr0adTX16uyzpFUhnw+HwKBgOILJ4+k6qV0Ogyv1wuv1ztg++Pt%0ASxbt/5TdGJxUxIpT4slNcKGzdgP977XZbE7bnRpD89AqKiqw9uabcfjgQUAQcNnUqSgtLVX8eLPZ%0ADHNREfZs3475Hg92njiB9StXJjU0qfk3liQJEgCN9uvXo9Wlbx/K4SQ6hNhsNhiNRlgslpiaJ6NN%0AhxGp6iZvd3ig8nq9CAQCcXXwT9f9Fw3E4KSidO4cPprIFaVIs3ZrNBo4nc6ETh1AqVFeXh7z3Emt%0Ara3wnj6NW1auREFuLu5etw5bdu2C66qrYB6mU/hooNPpMKV2CvZu2Yv6qfWwnbVB6NSgaunAkYf8%0ADqg/R5n8M/RfX19fcM63oUZehj829P/h2z6Sypj8HOGXVyJ1MDipKNMrTmp+MUc6a3eqKzqSxAn4%0AUikQCEAnH0QAaDUaaIC0/P653W488ccncKr1FCaOm4hbb75VUWXs0mWXYvuu7WjZ3oI8Sz7WXLY2%0A6rX0SB1DhTJ58Ems4h15GQgEBl1eCUBGnDikGwYnFbHipJy8E4hl1m4GlvSUzDBbWVkJQ2Uljp09%0AizJRxOfNzRgzYwZycnKStg1Af3PNf/zuP+AP+LFo+iIsv2j5gM+n3+/H3/z0+7DX2VG1sBKvfPwy%0Avvyng/jl//4/wz63VqvFovmL1Nz8uKT6ezja1x9Plai7uxs6nS7pn/dsxeCkIlachiafJQFQddZu%0Aynx6vR63fPe72PbBB/BrNBi3YgWWXXpp1OU7OzvhcrlQWlo6ZJVAkvpnlDcajcOOVjt+/Di0Bi1q%0ALq+C3qjH26+8Bb1OjyWLlwSX2b17N9q0bbjmH66GVqvFlEun4E93/BltbW0DrntHROmLwUlF4fM4%0A0eBZu+VwxFm7s0tnZyfOnj2L3Nxc1NbWxvVcTU1NeOrlp2DrtWF+4zzMycvDqssui7r8pnc24bOm%0AT2HMM0Hbq8Ht134reNHhUDabDb997Lc4bWsB/MCNl9+Ei5ZeFPV5Dx09hOmzp6Oyun/uqWlrG7Hz%0A7Z0DgpPH44HBaghOm6A36qE16uDxeAY9X3NzM06cOAGz2YyZM7+es4mIUovBSUXhFadEhah0e57h%0A1hHaBCfP2i03wYmiCJfLlTGhKd2Cciq3J9q69+/fjz//7nfIF0X0BgJYuG4dLlu/PqZ1nDt3Dr/5%0A468x45bpmFU3Eyc/OInevl6UlJREXL6pqQm7Tu/E8ruWQW/Q49gXx/HSmy/h7tvvHrTsY88+Cv0s%0AHa5ccSXsNjuef+DPqKmuwbhx4yI+t0FngCR+/ZpdfS4YdQOrWbNmzULgYRHbX9iJupm1OPT+IZQK%0ApYPC474v9uGFD15A+axyOM7YsX3fZ7jrm9+DXq8f6VuUFOn2uc9GrNAnT2YcrdKUGn2cEvXlUPNL%0AJo+Cc7vdcDqdcLvdAPqvL2a1WmEymQZM2pcpePAYniiKeP7hhzE/Lw8La2pwcU0NPt24ES0tLTE9%0A39GjR1E4pRB1U+tgyTWjceU0eHyeAVNVhOrq6kLBmALoDf0BpGZiNdq62iIue7i5CVOXTYUgCMgt%0AykXZ9DKcPHky6rbMnjkbAXcAOzbtxOfv7cGh1w9j9bLVA5bJycnB//3n/wvxIxHb/2U7Co4W4jf/%0A9ptBJw6vb3kdc74xCzMumoYLr1mEvnw7Dhw4MJK3JqvwuxdZpu1j0wUrTirK9D5OocKb4EYya3em%0AGOq1pGLHno4zorvdbvhcLhSen6NJr9UiV6tFX19fTM9nNpvhPOcMjmp0dDuCfeUiKSkpge2Dbngu%0A9MBoNuLEgZOoLqmOvGxhCVqPtKFuSi0CgQC6m7tRuKww6rYUFBRAEATM0sxGwBPA9bfegOrqwc9d%0AX1+PB///B4d8XW6vCzkFX3f0tRSaIjbnEVHyMTipKJNH1YXO5Ot0OgddODeTApESnI5AGYvFguKa%0AGjS1tWFCRQW67Hb0arUxz980depUVH1Yjb8++B7ya/LgPeLDnGvmDPpbiKKII0eOwOFwoLGkER/8%0Afiv0OQZYfGZ889rbByzr8/lw9uxZXL3qajz5zJM4Me447O12TCufjunTpw+5PVqtFitXrIzptYSa%0APn4GPt/8OaZdMg0953pw7osujL15LID+kXlfffUVPB4PxowZg+Lz1/ej1Erl95/7n+RicFJRplWc%0AwmftlqsZBkN/Z1d+cTOfz+eLu5n1m3ffjScffBCHT56EwWrFTT/4AYqKimJ6Lq1Wix/d9SPs3LkT%0AfX19GHf5uEHz1oiiiKeffxrHnEeRU5YD25FuXLP8GtTW1qKwsHDAaLmzZ8/i/gfvh9vgwrmWTli1%0AFlhaLFgwfiFu+MYNSfuMr1+7Hm+8/QZ2Pf45ckw5uH397SgrK4PP58PDTz2MTkMnzIUm9GzpwR1X%0Afxtjx45NynYREYOTqjKh4jTUrN0A4HK5EnZRUUpfNpsNj//ud2g+dAiW3Fzc9L3vYdoIriUXqrS0%0AFD/9X/8LLpcrIdVJnU6HhQsXAuifR8lutw+4/9ChQzjuPobl314GjUaDjpYOvPnnN/CzH9836Lke%0AffZRlK8oQ+WECrz55CYItQLqptbiyx0H8cGHH+DiZRfHta1KGQwGbLhiAzZgw4Db9+zZg+5cGy66%0AfgkEQUDLpBa8+s4r+PF3f5KU7UpnPHGjZGHncBWN1ov8iqIIr9cLl8sFh8MRvHiuxWKBxWJhhSkL%0APf6738Fw5Aiuqq3FXL0eT/3612hvb4/rORN5bcH29nYcPXoULpdr0H12ux055TnBvnZFlUXodfZG%0A/D42tzZj/LwGnDxwEjWLqlG/sA6mPCNmrZ+FT7/4NCHbGg+Hw4Gcipzg+1ZYUYgeR2+Kt4oou7BU%0AoKLRUnEKnTJAHo2kdNZuynw+nw/Nhw7hqtpaCIKA4pwcFHZ3o6WlJeL8R8n2yuuv4J2db8NaYkWu%0ALxffvemuAffX1NSg62MbbPNsyC/Nx/6t+zGhZmLwc22329HW1gaLxYKashoc//wEtDotvA4vHB0O%0AWMflwOv0wqBL/VQA9fX1eOf1t9HT2IOcghzs33IAk8ZMSvVmpQXupyhZGJxUlM59nORrGbnd7mAT%0AnFarDV44lzshkul0Olhyc9HlcKA4JweB8/Mv5eXlpXrTcPToUby7712svmc1jBYjur7sRE9fz4DO%0A5pWVlbhhxQ148ckX4fQ40FA1HjdccwOA/kkmH33xURgrjHB2OTC+fAK+eHMfnDonDuw9iFlXzESX%0A0IWTH5/EDZfcCKD/+ndbP9qKE2dOoKSgBJcuuxQWiwVA//dq3759EEUR48ePT/glMMaOHYsNF16N%0AVx99FV6fB43jpuHKK69M6DooNtxnZg8GJxWlW1Nd6JQB8nZpNBpYLJaMmYAyFoIgjIrKYKoIgoCb%0Avvc9PPXrX6Owuxu9gQAaL70UDQ0Nqd40dHR0oLihEEZL/0STFQ2VCBz9+sLQsmmN09A4tRGiKA64%0A/U8bn8MFV01EzcQa+Lw+bH10K75zw52wWCzwer04euIoPGc9WHnFKowfPx4A8PzLz+Ow9xDqZ9fj%0Aq+MHcfiJQ/gfd/4ILpcLth4bXv7iL9DqtfC968MPb/8fUSfjjNXcOXMxZ/YcSJKU1d9bolRhcFKR%0AGhWnkczNM9Ss3aEj4mIl77RFUeQO/LxUh2O1TJs2DT/9939HS0sLcnNz0d7ejn/+1T8DAFYsWoEL%0AF12Yku2qqKhA5ztdcPY6Ycmz4NSXp1Btqok4j1P4/E6SJOFcTyfmNcwDAOgNehTU5cPhcGDKlCkA%0AgIkTJw54DpfLhV1NO7H2H9ZAq9OifkodtjzyAU6ePInjzccxduJYXHTbUgDAgY8O4s1338RtN9yW%0A8NcdzwVhKTPx85A8DE4qSsW16uQpA+SwBPQ3tYRfODf0/kyQqYElnZSVlaGsrAw7du7AC9uex9wb%0A5gAA/vzcn2A0GjFn9pykb9OYMWNw1eINeOnfXoQh14AKcyUKbixQ9FhBEFBXVocju47ggvkXwNHr%0AQGdTF8qnRJ9TKny+HDnASJIEu8sOje7rE4iiqkJ07O+M/cXFgAfP1OF7nz0YnFSUrD5Osc7anSnS%0AcYbsTLbzi52YsnYyysf0B4wpaydjx64dKQlOALDikhVYOH8h+vr6kJ+fH7zEjxI3XX0THv3To3jr%0Ao7cheUSsv+hK1NXVRV3eYrFg+pgZ2PbCpxg7px7tx9thcVhRV1eH3r5e+Fw+uB1uaPVaHPqoCReO%0ASW4lLlUHb37/Uovvf3IxOKlIzVF1oRNRZvus3RSfzs5OfLjtQ7i9bsycOhOTJg09SsuoN6K3ryf4%0Af5fdhXz94EuRuFwuvPH2G2hpb0FVSRXWr12f8M7SspycHOTk5KCnpwd2hx1vvPMGJoyZgAXzFwz5%0AfSguLsZP7/4pent7YTabYTQaoy4ru/HaG/HelvdwYtsJjC1owMrbV8JgMGDK5Cno6OjAu/e/B0kS%0AsaBxIVZcsiKRL5OI0gCDk4oSWXEKnbUb6L/ml1xV4pxK6S9dzwhtNhvuf+h+FC8ohLncgodefQi3%0Aum7F7Fmzoz5m5bKV+K/H/hNue39l5+y2s/i7b39jwDKSJOHJPz+JvspejFlXj5MHTuK3j/0Wf/f9%0Av1NtwlS3240/Pv9HrF2zFo6JfXj5k5fQaevE5WsuH/JxGo0GBQXKmveA/qbvVStWDbpdEARYrVbc%0Af+/9wefNJtwHUbZgcFJRvBWnSLN2yywWS0bsqNjBPLW279yO/Fl5mL2qPygVlBdg8yubhgxOtbW1%0A+J93/QN27NoBQRBw+13fQkVFxYBlJElCm7sNy9ddBEEQUFpXincOvYvW1lbU1taq8loOHToEX6EX%0AplwTJoyZgNrJtdj8r5uxdtXapH62+DlOjUzYH8Yj219/MjE4qSiWilPoRJTy0OnQ/koejweiKPJL%0AQgkRCASgN329G9Ab9fAF/MM+rqKiAusuXzfkMqIvEPwMS5KEgC+g6uV5AoEAtPqvQ4tWrwUgBat9%0ATU1NePrlp9HT143pE2fg5m/crKhpjogoFE+NVKRkVJ3cBOfxeOBwOOByuSCKIgwGA6xWK8xmM/R6%0APc9iSRXTG6ejdVsbju45htZjbdj10i4snrk47ufVaDSYXDkFH/7xIxzecRgfPfMxJhRNHFSZiuTE%0AiRPYs2cPzp49O6J1Tpw4EZ4WH7xOL1qPteHjZz/GwmmLoNVq+y/e+8h/oGRNEeb9eC4O+g/g8acf%0Aj/XlEaWdSCfTPMFWBytOKtJoNMGmutCRX6FTBnDW7uyQrn2campq8P0b/gab3n8Tvb4+XD7tCly0%0A9KKEPPc3NnwDn3z6CU4fPY0LKifjoqUXDfvZfuX1V/DBwQ+QX5OH7td7cMvaWzB3zlxF68vJycFt%0A19wGh9OBjf/yOvJycrFk3UWQJAlfffUVSmaWYNzscQCAxbdeiFf+9jXcJd3F7xslBE9usweDk4rC%0Am+pEUYTL5QrOapxNUwZkutD+aKFhWT4oBwIB+Hy+4P/l+9JhIsOGhgb8oOGHCX9erVaLhnEN8Hl9%0A0Ov08Pv9QzbVtbS0YMv+LVj1dytgMBnQ3d6Npx94CjOmz4Ber+w6cTqdDh6vBw0bxqGgMh/PvvYM%0Aevt6UVtVC6etv5oriRIcNgfMRo5AJaKRY3BSiSiKOHz4MJqamnDvvffinnvuAdA/U3c8UwZwR58+%0A5P5oAIKVQ7liKF8LUA5RgUAALpcreDuAAb+Hh6jwYBXLfal26NAh/OaZ36BifgVcp5zYvHUzfva3%0AP4PZbI64fE9PD3IrcmAw9c9mX1BWAEkvwel0Ij8/X9E69+/fj4oxFZi3ob9KVTauDBvvew0P/9cj%0A+MMTD+Ffr/53CAYBGoeAf7zr3sS8UEoL6fCZp+zA4KSCRx55BPfddx+MRiMaGxuxfv364OUe1Owc%0AOxKJnDQyXZuh1BDaeV+SpOAlPHQ6HbRabbDJNZTH44HBYIgYGMJDVKT/h/8b6v7Q55T19PTPuRQt%0AcA0XyELvH4m/vPUXzLl9Nmqn9I+i2/LoFmzbtg2XXnppxOWrqqpgP+VAx6kOlNaW4siuI8jT5yM3%0ANxdAfzhta2uDwWBAaWlpxO2RJAkCQmb21mj6R/i1tQH5wNXfuwqmIjNOfnwSB44cwOUYeqoCoH+a%0AA1aGiUiWHkfxDLNkyRJ8+OGH6OjowEsvvYQFCxbA4XCkerMoRpHCUuj8WXa7Pe4KYiLPluXg1NfX%0AB1EUYbVahwxcoigqCmTydioJXQBgd/ZhfMk4iIEAIAiwllphd9gHjAoNfd2FhYX4zjXfwWMPPwZ3%0AwBPHhpoAACAASURBVI2SnBJ8/7bvQ6PRwGaz4YFHH0Cfpn927tlj5+DWG24dFGYaGxvR0dmB3a9/%0AjsKqAnz23HZU5VTjuT89h7KZZZg6txEAUFdTh5d//MqgS6iEstls+P2Tv8fJcyehgw63rL8FC+Yv%0AiPvvQ6QGVtySh8FJBfLMy52dnapc5JfUN1xYCpdOVbfwa6kloso5VLCKdDsATBk7Fdtf2oH5182D%0AvcuOEx80Y/0NV6KnpydqGKutqcXPf/JzeDye4GAJp9OJZ154GqaZRixYcSkCARHvP9xfvVq4cOGA%0Ax+fl5UGSJJS8X4qDbx+Ey+ZG1R2VOLr9KI5/dAwLvjEfBqMR506eQ0FewaC/pdPpxBPPPoE9h/bg%0A+PHjmH/zPGz42yvRe64XT//2aVRVVqk2DxURjQ4MTipS85Ir6SSdQkM8RhqWZOkaZhPZHDvSypjb%0A7cY3rv4GAi8G8OEvP4LJaMbd196NWbNmBZcZKozJ8yvJ/2/pOI3pV07v/z4JQOkFJTh5+iSmOaYN%0ACmw6nQ633XAbfvFfv8CGH12JkppSTFw4Eb//m9/jT//4Z9RPqce5Lzpx9/V3w+12Dwhejz39GFrz%0Az2DtP6/GQ3//B/gqvOiz9yG/NB+lU0tw6tSphAQnSZLw4UcfYscXO2AxWrB+zXpUV1creqzT6QwO%0ALEkXbrcb+7/cj+17t2PyuMm4Yu0VSe+WkK7fQ8o8DE4qStZFfil28gWSJUmCy+VSHJYour6+vuAo%0AwjtuvQN34I6Iy40kjI2tGoszB1tQumIGAv4AOg93YdmM5YM6jcvzoeXn5wMCkFuQC51OC0CL+Wvn%0Ao7y1ApNqJ2HcsnEoKysL/u3lf59/uRtr/3kNNHoNCkoL4PF40N7eAa1Wj3PHzkGoFNDT0xOxyVIe%0AKBAexiI1Z25+ZzNe2fEypq5vhO1cF/73r3+Bf/n7f0VpaWnU98DlcuGBhx7AvqN7IYnA5Usvx03X%0A35Tyz6nT6cTOvTvhLfYgf3Uetrz3Ptqfasd3v/XdlG4XkVoYnFQUWnFK5Nk/DSQIwogqe+GVJflv%0Ao9ZlbFJ9YEumz3Z8hmdefxo//e7/h1899ivcdMVNaJzaCFEU8fqm1/HR5x/BoDfgiuVXYOGChYqf%0A9/oN1+OBRx/AW5+/Da/Tiznj5mL+/PmDlpPfa41GgyWzluCzP32KGetmoLejF12fd+F7d9+NysrK%0AqOspKiyGvcuOinEVuPSGS/DUL56Bf14ATf7DmFE2E/PmzQMwuErW3t6ON999E0sXLcX7W9/H9Vdf%0AD5PJFLVJ89V3XsXcH85BcU0xBAjoPtuNLR9swZrVa6KGrqeeewpt+a249oFr4HV78e6v/oraj2qx%0AZPGSlH7GvvrqK8AK1EytgT5Hj8qJlfjLj1/G7TffnlZVMbXI+55UDx7Ipv1MqjE4qSh0AkxKrfCw%0ApNPpYDQaodFo4PV6E3IZm2zfcdlsNjz9xtNY9qOlMAgGzLplBh59+BH8cvz/wftb38cHJ7Zgwd3z%0A4XV58cyTTyMvNw9TpkxR9NwFBQX4xx/9I86ePQuDwYCSkpJh3+8N6zdAv1mPz5/7HDkmK378zZ8M%0AGZoA4JYrb8GDf3gQFXPK0HfWgeWTl2P94vUoKChAQ0NDxHU6nU7866//FVPWTYax2IjDukN48LEH%0Acd/f3xe1P5zRaIRBb+ifn0rqP8kyGo0wGo1R+5EdPHYAk78zCSJE6Iw61C6swd4DezGtcVpwme7u%0A7uCUGPFMbTGSamD4MpIoRbydKFMwOKkoW/o4JYIa1bihwhJ36onX1dWFnAor8kvzgXNAcU0xYBFg%0As9mwY/8OzLx2BgrKCgAAYy8ei70H9yoOTgDQ3NyM5155Fj2OXsyaNAvXbbhuyIkxtVotrrz8Slx5%0A+ZWK1zFjxgzcW3Qvjhw5Amu1FbNmzRp28s2mpiZIZSImL5sEfZ8Oy75zEZ6/+wX09vZGnH9KEARc%0AtuwyvPToi5i6bir6ztnRtd2GRX+/aMgKTXV5DdqPdqBqfBUkSULXURtm1sxGYWEhJEmCzWZDXl5e%0AsII6VOf9RI6krK+vR9vuNhz//AROG0+hacsRLJ+9DED/FBLxTmtByvB9TR4GJxWp0ceJX46hMSyl%0ATnFxMextDnS3dwMaoLOlC3BKKCwshNVkgb3LjvIx5QAAp80Bq8mq+LnPnj2LX/7+l5hy42TUVNZg%0A+yufwfWcC9++7dsJfx21tbUj6gCu1+vhc/kgRw2/1w/RLw7ZOXrVilWwmC3YuW0HykxluOMndwzZ%0AvwkAbr3uVvziP3+B9gMd8Dl9KAuUYtWtqwAMbKJMVJOR0jnDzGYzZk+bjQNfHkDzzhNY1bAaFy+/%0AeMCEr0rCWKwVMqJkY3BSEStOySHvlJ1OZ9qGpVT1b0vmegsKCnDbFbfhqQf+iAV3LsLnz+zBd75x%0AJ4xGI65cdRV+/cdfo+tMF7xOH1wH3bjoh8qvibd//36UzCnGhPkTAACLv7UYm/5hsyrBaaQmTpyI%0ASm0Vdjy/A/VLxuCt/34bKxeugtUaPRgKgoClS5Zi6ZKlitdTUVGB+39+P5qamqDX63HBBRcEq2Fq%0A9LMZSYXI4/Fg3px5uGT5JUMuN9IJXuXK2HBTXwBAb2/vgGbKWJolWRkjJRicVMRRdcqN9AAfWlmS%0ADxrpFpay0by58zB50mS4XC7c8/17grN+NzQ04J677sEX+7+ArkCHeT+ah7y8vIjP0dvbi+bmZlgs%0AFowbNw6CIMBgMMDT6wku4+p1wZgmHY91Oh1+/j9/jve3vA+tW4ubFtwcdXZ0APB6vejo6EBBQcGQ%0A4SqSnJycAVM6jDZqhBK5mTI3Nxea8zPFDxXIwsNYpEAmb6OSKpjM4/EoCmQ0+jE4qSidK06j8Usc%0ACASCF9INrSzJnbvly5+kEkdO9h/cvV7voEvMVFVVoaqqasjHHj9+HPc/dD9MtUY4O52YUTUTd91x%0AF+bOnYuNf30NHz75IfKq8nDsveO4ee3NAPrf84+3fYw9B/egorQCyxYvU+21RWM0GnHx8ovhcDgw%0AYfyEqMt99dVX+Kf//CeIZhG+Xh9+9K0fYfmy5cnb0AwUGlAStQ9QMslraFUMAHw+35CPk7cxkR33%0AR+N+PBMwOKkoWypOaoaFaGEptLLEnUfmeOS5RzDpxgvQMKcBAX8Ab//X29i1axfmzZuH//XTn+O9%0ALe/B3m7HuuvWY/r06QCANza9gdd2v4oLVl+Alu6TONd1DkajMWpFK1X8fj9+8Z//hDk/nIUxs8f8%0AP/bOOzyqKv//r3vvtEwSQkIXpEUREUVFwQZ8UVhRsCOK7afrWlZXRdRddG0r6urirl2xrW13XVkL%0AC3YEFKkKdhFZlCa9hLTpc+/vj3iGm8lMMpnMzJ1yXs8zT5LJvTPntnPe530+53PY/fNuHrn1Efof%0A0J+uXbtaXbycJ5X1QGtESTgcJhAIUFJSEneb5oYZExmybCl4HxrypwnhKMrvcDhanNwgaT1SOKWR%0AbHacshXRgxPDcEBWxixJ0sP2Xds47IBDAdBsGhX7VbB7926gwck6ddypTfaZNW8WI24ZTlnnMlzB%0AItT1KitWrGDkyJEpL5/X68Xn81FWVtbqeKKqqir8aoDeh/cGoKJHBeWV7dm0aZMUTinAqrohkY5j%0AuoYoxc89e/ZQXFwcmVEp3s8GFz4fkcIpjZjzOJlvaElTdF3H7/c3EktirTIplgqH/Xruz/cff89h%0AJx+Gp8bD1s+30fOcns3uYxgGmt3UQCikpcPyzvvv8Oa8N9EcKp3dXZh0xSQqKioS3r+srAzFD9vW%0AbKPLfl2or6qnau0eOnfunPKyWoF8TjNLtBiz2WxNxLwUTulBCqc0ks2Ok9WVnNlZgoaAWbvdLsVS%0AgXPZhZfx4PQHeWP+mxgBnbNPnMCBBx7Y7D6jjxnNR0/P5+BxA2E3dK/ozqGHHprScn3//fe89dls%0AxtxxIkWlRXz1/pf8/V9/58bf3ZjwZzgcDn5/1R/4y9S/UNqzhJqfa7hg3IVy0WCJJMewRDj5/f7I%0AGmGKohAMBhv93bFjRyuKlXJkHqfGxBuGg4bgWjkWL6moqOCum++iurqaoqKiyGK/zTH+jPGUzCnh%0A87c/p0eXHnSo7EiHDh1SWq6ff/6ZLoO64G7nBqD/sAN5f84Hjbapq6sjGAzi9XqbBMYLhg4ZyjP7%0APcPPP/9Mx44dWwyWl0gk2Yclwqlr166EQiFUVaW2tjaS7VZRFPbs2RP5X66TzY5TpognlszOUjAY%0AzGlBKEktiqLQvn37hLdXVZWTTzyZk088ObLIb6qpqKhg9ye7CYfCaDaNTT9sokuHLhiGQSAQ4KMF%0AHzH307mcd/p5TLnnD9z8u1s44IADMAyD2W/P5v2F72PTNM46cTzDhw9v1RCfRCLJLiwRTlVVVZHf%0AjzzySD777LPI30OGDEHX9bwQToXqOCUiliSSXOLwww9nxdcreOfud3FXuAls9nPycWO56KoL2bZj%0AO7u9u7jpmRspKy7jsN8exn2P3cdzDz/He3Pe4/VPX+OYq48mFAgx/YnpuIvdHDH4CKsPSSKRJIll%0AMU6G0bAqfTgcZtu2bZSXl6PrOl6vN29cmkJynKRYkuQziqJw2cWXsW7dOrxeL+3ateOGqTdwzOSj%0A8NX5+OSdhWzZsxWKodchPVliLKW2tpZFKxZx+MTD6NynIQB8wOn9WbpiqRROEkkOY5lwEg3pKaec%0AwqWXXsrxxx/Pp59+yuGHH54XbhPkfx4nMUswFAoRCASA5MVSW2YcyhmLsZFiNbUoikKfPn0A+PLL%0ALyntXUqPg3qwa+MuArv97Fq/E1+Zl+9Xfo/TcFJSUkKRw4VnjyfyGZ49Xro5Y8c/SXITq+uedCy3%0AI2key4RTOBzG7/dzyy238Morr/Ddd98xfPhwLr/88mYXx8wlNE2z/KFKNbGcJUA6S5KCon379tRs%0Aqsbv8dNh3w7YFQffzlpJTY8aXr19BlN+czOapnHmyWfx2z9eydKFy9ADYfxfBPjdI9dYXXyJRNIG%0ALJtVd8899/Dee+9RV1fHmDFjuO222ygvL7eiOGkjmx2n1rpB8YbhvF4vmqbldL6QVIi9fBPIkubp%0A3bs3Jw05mdlT3sLW3s6WH7dw7cPX0qFdR6589greuv8tzh5/Nl9/9zXdD+pOp306YRgG23ZtY82a%0ANXI2XQqRjosk01ginG644QbC4TAzZ87k1FNP5cgjj+Sqq67i2WefbfWil9mMOcZJUZScindqTcxS%0AoYsG6bJlLxs2bGDGrBnUeGo4rP9hnDr21LgiX9d1tm/fjtPpTKgTd8lFlzD0iKEsWLAA1zAnPXr2%0AQKtV6VrZlZASpL6+ni9WfcExFx9D9/4NQmll75V8tfIrhg8fntLjzAYK9Tko9PqvEMmocBIB4YsW%0ALeLjjz+mXbt26LrOxIkTefzxxwkGg5ksTtoRwe+5ggzwluQTO3fuZOrDU6k8oy/d99mHD2fNoW5G%0AHRdOvLDJtlVVVdx69x/ZuGcjIV+IE48dwzVXXtOiizFgwAAqKir45N5PqN62B9ywauEqKtwdKC0t%0ApaK0gl3rd0aEU9XGKnqV9knL8UokksxgibdpGAZerzfy+//+9z9UVc075Z4LQsMwjEi8mcfjwefz%0AAQ0xS263G6fTiaZpOXEs2Uy+3duJYPUxf/XVV1QcXs5B/3cQ+/Tbh2GXDWf+svkxt338mcdRD1WY%0A+MK5nPvCOSxav4i5c+dGPmf6s9N54eUX2LZtW5N9u3btyjXnX8Pnf/+SXWt3s+H1n5lyzRQUReH8%0A8eezduY65j/5MXP+NhfPCi+nnHwKABs3bmTC/zubY8cdy7mXnMumTZvSdzIkEknKsGSobsCAAXz3%0A3Xd06dIFt9vNqFGjePTRR/MuxgmyUzwJZwnA42mY8SOdpfQhz6c1aJpGyLd3AkPIH4w7TPfDuh84%0A6sKhDSvKFznoNWxfflr3EwsXLeSxGY9xwKn98FZ7mX/XPB6486906tSp0f5HDT2KgQcNxOv18vhf%0AHo9c8x49evC3Pz3Il19+ic1mY/ClgykuLsbj8TDh0rPpfto+DBt5DKvn/I9zLj2HebPm4XA40ndS%0AJHmH1R2UQiSjwklUJv/6178i77388sv06NEDr9dLIBCIuVChZC/i3LQ2SWj0MJx42KRYkuQbuq5z%0Az7R7WPblMrZs20zQFqRHvx6s/mA1Z4w+M+Y++3bpwbrla+mwbwXhUJjNn29h+OH/x3/e+Q/HXHUU%0APQ7qAcBC/yLmfzSfCWdPaPIZNpstpjtbUVHB8ccf3+i9zz77DL2DzvDrhqEoCvscsg8vLfgHX375%0AJUOGDGn1McvG0zqsPvdWf38hYlnm8Pnz57Nz5050XcflcnHzzTdz1VVXccIJJzB06NCcnqWVLTQX%0As6TrOn6/X55npCOUb+yu2s3P7TdyxlOnseGrDbx753v0GLsvl574G44aelTMfa65/FpuvONGNi2a%0AjbfGx8BuAzlpzEm898m7ONx7HSBHsYNgfdtjMZ1OJyFvCD1soNkUwqEwIX8Yl8uV1OfFajw9Hg+h%0AUIjS0lJ5j0skKSSjwkm4JOPHj6dTp050794dXddxu91omsbGjRvZtWsXuq7LBj1JEg3wzrZeSraV%0AJxlk42Q9uq7j9XsZ9pvjsNltHDjiQLadtY1D+x7K0UcdHXe/bt268ezDz/Ljjz/idDqprKxEVVVO%0AOHoULzzwAr1P7kmgLsiWt7Zw+W1XxPyM1tzDQ4YMoYutK2/d9Da9hvVi7Udr6Vnck4EDB7b6mGOV%0A49kXnuWDJe+jaAoH9zmEG6+5Me7Cw6lATPyRSAoBSxynQCDAI488QufOnSPvLVmyhHvvvZeOHTta%0AUaScJlosKYqCpmm4XK64AlRWcpJ8RFEUVEWlems1HfbtgGEY1G6pwz3Q3eK+RUVFTYSL3W6nbnst%0AP7y9GiNsYPc5UtKpU1WV1156jT/f/2fWvLmG4b1HcMufb0lJmMLcuXNZsnkx4x8/C5vDxsfPLODl%0Af7/M5Zdc3ubPluQWsp5PDxkVTqJS+P3vf4/dbicYbAjWVFWVm266KWmbOldIpasiZsO1RixJJPmO%0Aoii0b9ee9++YQ6+RPdmztpou4a4MHTo0qc97b8G7nH3/2XTp29DJWzpjKYuXLqZXr16NtjMMg8VL%0AFlNWXsb1t13P6b86ndNPPb3ZhsvtdjP1T1OTKldz/LD2B/oO74OjqGGIsf8J/fnhhR9S/j0SSaFi%0ASRR23759ufbaaznrrLNYsWIFPp+P0tLSvG7wU5WdWuSF8nq9+P1+FEWhqKioUeqATJVHkjj5MBSZ%0AKxQXF3PvpHsZZh/OBUdewL2334vdbk/qs1RVIxzcOzNPD+loatNnbP78+Xzw+fsUdy/miD8czr8+%0A+icffPhB0sfQFrp27MrWldsi99zm7zfTrWM3S8qSCXIpsXA6kHVL5smocBI3+CWXXMKwYcO4+OKL%0AmTJlCrquc9ddd8k8JjGIzrPk9/uBvXmWHA5HXsxCzJeHP1+OI9cZMGAA48ePZ/To0W2a3n/mr85k%0A0RNL+H7BKlbMWsHWj7Yx7LhhTbZb8OkC9hu1H3aXnc59O3Po+Yey8NNP2nIISTP2pLGUbinlrdve%0A5r1732fHhzu56JyLLCmLRJKPWBLj1K5dO4477jgGDBjAX/7yFzweD5qmRdyUQg80jBWzZLPZKCoq%0AQlVV6urq8kIs5RNC4Oq6js/nQ1GUyMswjMg1Ffd1Id/fucTIkSMpchexaPkiKhwd+O0tV9OtW1P3%0ApsRdgqfaG/m7bkctpa6yTBY1gsvlYuqtd7Nq1SrC4TD7778/bnfLMV6S5JCdpcLDkjxOp5xyCo88%0A8giTJk3CZrPxzjvvoGlaxE4vxEalJbGUzVhdcVh5vwixBBAMBiMLOwuxJF7BYJDq6upG58osrlr7%0Ait5fkj6OGnpU3DQGggmnT+Dx5x+nZp8aFs5axKYPN/PA7Q8ADffIf2f/l+9//J59Ou3DhLMmpH1N%0ATpvNlpIZepLsx+r6txDJeDoCTdN47733+O6775g3bx5ut5tXXnmFqVOn0rdv30wWx3JyWSwJCrHR%0AjpVIVFVVnE4nhmE06d3v2bMHm81GSUkJsLeiixZXsV66rjf7f0EscSXK5/F4WhReUoS1jZ49e3Lt%0Ab67F4/FwjO1Yht8znO7duwPw0OMP8UXV5+x3wn4s+Xoxy+9YzkN/fijpuCtJdiGFS+GRUeEkApff%0AfffdmP8XN2A+V96pEkvyYc0shmFErlk4HMZms+FwNExN93q9rbpnUzlc15wI03U9MjwYT4RF7yvK%0AlazzVcjiq6KigqKiIiaeOzHyXm1tLXOXzeW8l87F7rTTf8QB/PfGWaxcuZJBgwZZWFqJRJIslsQ4%0ALV26lF27dkXimkSlrSgKHo+HMWPG0K5dOyuKlhbMwzmi999WZ0kKp/QTnfJB07RIMtF44iDToqE5%0AERYMBgkGgwknPkzWCYu1DzSIhmSFV7ztco1wOIyiKqhaw3OuKAqqXSv4mWASSS5jSebwGTNm8N13%0A3zUa5xdioqqqiiFDhuS8cAqFQixYsIC6ujr69evH/PnzIz3SXBmGKxTMDXI8R9Dtdid03XJZ0KZS%0AoOzevZuSkhJsNltCIgyaF2yiXC2JLzHBRKTqsFqElZWVMfiAwXz44FwO/FV/Nn2zGftuO/3798/I%0A90syg5WiPpfrnFzFkgSYf/vb3zL5tRln7dq1HHXUUfTo0YNQKMT7779Ply5dIsHDktSSqkorEAhE%0A4oJyLdYsG1EUJWXnLxEXTGwHDW5boiIs+u9khipjlXfhwoWsXLWSEkcJni+9zFv8EYcPPJzbpt6e%0A1uVPJBJJerFkqC6aaMWci5a8mV69erF48WIqKysZMWIE++23H4FAwOpiSaIQcUvi2ui6jtPpbLSm%0AX2s+S5I+Eo2dUlWVUCgUCcSPRUvCq7XB+aJs4u+amhpeefUV3vp8Nl2O7swP61ajKRrHXnws695Z%0AR3V1Ne3atcub4Uirkc+eJNNkhXDKt8pCVVUqKyutLkZCiOHTQiFe3FIwGEzrkj+ycs8eUhnAbhZR%0APp8Pv9+Ppmm8+varnPvyBDZXbabv2X2Zd8s8yrq2Y99f9WDuR3M5Z/w5rZoh2dJLDFGGw2HLgvTz%0ArR5PFPlsFx5ZIZyAJhVHvpFtx1RoYik6bslut+N0OlGUhmn7wWAw6c83uw2SwsIsUMQzZRgGqk3F%0A3d4NVaDZVIo6uNGDOnaHDbvDHjOGsznnqyUnTMSJ1dTUtEmENbePRCJpwBLhtGLFCrZt29ZkVh1A%0AfX09o0aNokOHDlYUTZJHCLEkRJHdbpdxS5K0oigKJSUlHLz/wSx4YgE9/68nX/37a7Z+vhXvUB9r%0A313Hxdf9Ou6+yQqUUChETU0N5eXlQNtzhUXvay5frJdhNCR5TTRuTJI6ZKct82RUOIXDYTRNY+bM%0AmSxbtoyysrJIGgLDMNA0jV27djFw4EApnCRJIeKWRHCwSB+QTNySRJIsd91yFw8/+TDfTPsGQnBs%0A/+Mo+s7NrVfdlpZh/Hhxoqm45xMRYYLorPmx9hPlStb5iiXaJJJMYkkCzKlTpwJ7HyjpALSefKss%0A2nI8Yl+v19skOWWmxVK2XRcry5Nt5yKTlJaWcuvvb7W6GCkhERHm9Xojjm5ztNYJa2lbM9XV1W0S%0AYC0dY7ZSyM+ZVVgW4/T3v/+dF198kS1btjBo0CCmTJnC4MGDIw6UJDdIRY8vmestKtZgMEgoFAJo%0AMTlloSHPQ2rQdZ0lS5awbds2KisrZcbvGCRaB6RaoBiGQSAQoL6+nuLi4lYPSbbkhMV6L5HA/FQe%0AY1vIhjLkI5YkwHz00Uf56KOPeOaZZ7jrrrsYMGAAzz//PKFQiKFDh0rxJImLWSwpSkNySrvdTjAY%0AlGt/SVKOYRg88MgDLN/0GZ0GduKl6S8x8YSJnDP+HKuLJqFxXJjN1rbmrCVRFU+EidxvtbW1MUWY%0A+fdkXmJ/SfaQUeEkbqiFCxdy0UUX0a9fPzweD6eccgrPPfcc27Zti2yXbzdKvh1PJoleVDc6bqkt%0AM+IkkuZYs2YNS35YzFmPn4nNYaP+zHpevPxFTjn5lCaLOWcr+VifpoNkA9c9Hg9+v5/27dtH3ktE%0AfLXGCTOXL57jJdbMNL80TZOhMGnAkqE6VVXxer0NBbDZ+PHHH/H5fHl5gWXwYnKInlysRXWjK7ds%0AbxSyvXyS+NTW1lLapRSbo6GqLC4vxlakUV9fn/XCqa6ujqn3T2XRZwspKS7h2suu4+QxJ1tdrJRj%0Adf0aS5imcvZgS8LLMIxIUH60CLPb7W124iRNseSM9uvXj+3btwOw7777cv7553PnnXdywgknAPmV%0AY0hV1UiPQNI8ogJozaK6Ekk6qaysxLPew+qFq+l1WC++ee9bOhd3yYlZv/c/eD9bKjZzyTsXs2fT%0AHh78/d/Yt/u+HHzwwVYXTdIKWhJhos6MJeRl+EJ6sGRW3Z/+9KfIe5MnT+b222+nrKwsk0XJGJqm%0ApSU7t9W9rFQTDofxeDyRuKVEF9WVSNJJWVkZf77lPv7y2F9Y9tBnHFB5AHf/8e6suzdj1Qeffvkp%0Ap79wKnannU59O9F7dC+++uqrtAkn2bmRFAoZj3FSFIX58+fz7bffUlRUFIlfqa2tZfz48VRWVubV%0AmLxwnLKtohVYJcCi45YURcHlckXEdSbJxL2Wb0K3kNh///155uFnrC5GqylvX86OH3dQXNEw22zP%0AT9W0P6p9yztKJJJmsUQ4/fzzz3z99de0a9cOTdNYtmwZO3fuZPjw4XkpnEQ+kkInXtySWN/LCtEk%0AkeQrN1x5AzdPvZmfhq2ldnMtHbwdGD16tNXFyjtkp6jwyKhwEq7LhRdeyIUXXtjof7///e/ZvHlz%0AJouTEdIlnFL1sKb7oU8kbsnv96e1DBJJIXLkkUfy3N+e48svv6Tk4BKGDRuGw+GwulgSSc5jCW8Q%0A1wAAIABJREFUSXC4yMVjGA3rG5WWlrJ+/XoGDBgA5JeCF+vx5YuDlghidod5UV2bzUZxcXFWnods%0ALJNEkgp69epFr169MvJd8jmSFAqWrFX32GOPMWPGDCoqKtA0jVWrVlFZWcnRRx8N5NesOhEcXghE%0AL6prs9nkorqSgiEbO3yBQIBNmzZRWlpKx44drS6ORJIXWDKrbty4cRx22GE4HA7C4TD77LMPvXv3%0AjmyXTz0XMVSXT8dkRuQL8Xg86LouF9WVSLKEjRs3cv0fJ+HRPHirfZxz0jlc8ZsrUBSFLVu28NAT%0AD7Jx288M2G8A1/32OkpLS60uclJko2DNJPkUE5wrZNwKMAyDvn37MmjQIOrr61mzZg0bNmxgz549%0AmS5KRshHx0kEeXu93ohwcjgcFBcXR2bGteZBzpckobLykmQTd027i54TejLxH+cw8Z8TmLX0vyxb%0Atoz6+nquuvEq6gbWctjNh/A/52p+f9tNefEMWoE8b4VHRh2n559/nm7dutG3b18uv/xydF1n6NCh%0APPLII/Ts2ZNp06bl5ay6fEiAaY5bCgaDqKqK3W6PVBoyO61Ekl38uP5HJo6eAEBRuyK6H70P69at%0Aw2azoXSBoRcMAaDT5E68ePrL7Nixg86dO1tZZIkkJ8io4/T111/j9Xp5/fXXOf7441mwYAHTpk1j%0A+fLldO3alTfffBMgrxyaXE9HoOs6fr8fj8eDz+dDURTcbjdutxu73Z43AlciyTd6du/JmkU/ARDw%0ABtiyfCs9evRoSAFS64/US0FfiHBQx+l0WlncpCl0x6fQj98KMp7HqaamhuLi4kgAscfjwe12U1JS%0AkrNj7M2Ri46TGIoTMx+zPW4pG8okKy+JlcS6/2674Tauv/V6fnhzNfU76/jV0BM59thj0XWdXiW9%0Aeff299lncDd+/PAnxo4Ym7erN0gkqSajwunEE0/kySefpF27duzYsYNvv/2W4447jg8//JC1a9dy%0A8skNC1BmQ0OYKnIlxknkWwoGgy0uqitpjDw/kmyksrKSV559hbVr11JaWhpJS6BpGg/e9yCvvf4a%0AG3/YyMgTTmDc2HEWlza3kXVAYZFR4XTSSSfRr18/3n77bTZt2oSu63z//fdUVlZSXl4eufny6SYU%0AeZyyFZFrKZcX1c2lskokmaS4uJiBAwc2ed/pdHL+eedbUCJJJpF1Y3rIeERvZWUl1157LbB3Kruq%0AqqxatYpwOBwRGfmy/EY6HKe2zkITCUihQTg5HA65qK5EIslZrBQIVg/TW/39hYglU6G2bt3KK6+8%0AwooVKwBwu90sXryYQCDAr3/9a8455xz69OljRdFSTnRwuK7rlgiU6EV1xSw4p9OJ3W7PeHkkEkl+%0AId0NSaFgSebwF198kUWLFjFp0iRqamro3Lkzfr+fYDDI6aefTvv2+bOCt3CcrBBL8RbVFXFLwnWS%0ApB/ZK5RkAsMw2LVrF5qmUV5ebnVxJJK8xBLHSVVVjjnmGI4//viIqFi+fDmhUIj+/ftbUaS0kelZ%0AdYksqiuRSPIPwzC45c5b+OrHL9F1g2MHHcuUyVPy3lGWnRJJprFkyZVf//rXBAIBgsEggUAATdMY%0AP3484XCYPXv24HQ6KSoqymTR0kamZtWZxZJYVFfGLUkkhUPVniq2tNvM+f86Dz2s897U93ntjdeY%0AeM5Eq4smSTOyU5xZLBmqmzNnDnfffTddu3aNNPa6ruNyudi1axdXX301l19+eSaLljYURUmb4xQr%0Abqm1i+qmorcme3wNiOshEoWKl/n/0e9JJKnCH/DT/8QDUDUVVVPZb9R+rPp4ldXFkqQZWf9mHksc%0Ap1GjRtGvXz8cDgcOh4Nvv/2WefPmcfTRR3PcccfljdsEqXecxExEIZhsNhtOp9Oy5JSFLgLEUjSG%0AYeD3+yNCWVwnMXQKUF1dHankzMJKvITgFb/H2sYsvFo694V+bQoNm2Zj46cb6XVYLwzD4OcVP3N0%0A12OsLpZEkndYEuPUsWNHOnbsGPm7X79+bN68ma+++orzzz8/q/MetZZU5HGKjluChtipoqKivGkc%0Ac6nXJMRSMBiMDI0CuFwuwuEwxcXFjbavqanBMAzKysoixylElRBd0a9o8RX9gtjiy/wSTqQQdM2J%0AMEnuU1FegWeZjze/mYke0umsdmHiVDlMl25yqe6SpAZLhJPH42Hnzp1Aw01XV1fHsmXLIikI8ulG%0A1DQtqeMxL6orGme73Y7T6cTj8WTt8ifJ0Na8VG1FOD0tzX40DCMilgzDwG6343a7CQQChMPhhK5H%0AtFuUbL6y5kSVWVwBkaVzkhVgib4k1qJpGtMfnM4PP/yAqqoccMABGQ0ML+R7oJCPvRCxJMbpjTfe%0A4IorrmDfffclHA7jcrkYP348kyZNaiiUzRI9lxZaO6tOiCWRKsBut7c6bqk15JNITQfRbl+2LEWT%0AqFgJh8OUlJTE/X8iAqw5ZyyeAAPwer0EAoEWBZe5EyAboLbhdDo55JBDrC6GRJLXWBLjdMEFF3DB%0ABRdk8qstIzrGKZZQMS+qq+s6dru92UV1rXZoCgGzgBWzFIuLi/OuYU+FWxQ9/CgW87bZbNhstkbi%0AS2wXS4iZy5PsSz4XEokk3eSPtZOlxHOcohfV1TQtK5yMQsYsYEXC0OYErKSBeG6RmLiQKKl0v6qq%0AquTwo6QgkJ2FzCOFU5qJdpyEWAqFQqiqGnGXZCVtHeL6eL1eeU0sJBVixe/3U19fHwnET+XwY0sv%0AEdAvYhIzKcBk41nYyLoqs0jhlGZUVWX79u2sXLmSnj17EggE5KK6WYA5pYNwBF0uV17F1xUybX22%0AYg0/tiTAxH1UX1+fkAATZWwp9USuxH9ZVT7DMLL+3EjyC9lKpIkdO3bw6quv8swzz1BfX8/dd99N%0Az5495aK6aSDRWXGwN8N6MBhstBxNfX29FLKSCMmIFY/Hg9/vp6ysLPJeoukn2up+CdEWnXxVDj9K%0AJKlHCqc0cckll1BWVsbxxx/P6NGjGTduHHV1dbLisgBz7JJhGAW1HI0cwrGWaAGWrvQTQjilIv+X%0AjP+SSJpHCqc0MXv2bBRF4a9//WtBNNDZhujFi3iydAffS4EiSSeJiJVQKNQk+Wo06Uw/Yc4v19wr%0AH9NPZOtxZGu5ch0pnNKEuGFVVc3IIr9WkW1TwA0jdpLKdIpXWTlJrCbRZzAVblG89BN2ux1VVTOa%0AfiIb6h+rv1+SeaRwSjOtTYApaT2i4vL5fOi6bvn6fRJJPhPPLbLb7a2aXJFK9wtgz549BTv8mMtl%0Az0WkcEoziSTATAbZy2maZV3TtKxcvy8besUSSbaRKrFSV1dHMBiktLQ0o+knzOUXn5/rAkySGFI4%0ApZl0OE6paohzsUEXgbDRSSq9Xi92u11WWhJJAaIoStKB95Bc+gnz37quU11dbUn6iVyrw/MBKZzS%0ATLTjJGmKoigtniNzoLeiKDJJpUQiSRltCVbfs2cPNpuNkpKSjKWfiI7xEvVjvgw9ZjtSOKUZGeOU%0APLHSCKRzweN0InuFEkn+Ey3A0pV+IlqA6bqO1+ttIr66du2amgOTNEIKpzSjaRqBQMDqYuQU0Ukq%0A5Rp+EomkkGiNYxQMBiOOlyQzSOGUZtIVHJ6PBIPBiLuUiTQCEolEIpG0Fimc0oyMcYqPsJjNi6Na%0A6S7lm6iVDp0kk1jVycm35zZVyOc/fUjhlGZkjFNTotMIQMNDXlRUZGGpJJK2YXUDLhtKiSQzSOGU%0AZuRQXQPx0gioqorf75fiUiKR5CxWi1arv7/QkMIpzeT7kistkUtpBApV1EpSRzbe1xKJJLVI4ZRm%0A0hHjlEjeo0wRq6GIdpeEWGpLgrpEkMJHIilMpGCVZBIpnNJMNsc4pTpzeC65S5mk0I9fIslnDMOw%0A9BmXHcbMI4VTmimUWXUejyfnk1TmG1KwSSSFgXzWM4sUTmkmmx2nZDGn+A+FQgBZkaRS9rwkksJD%0APveSTCOFU5rJJ8fJMIyIWBJJKh0OB4FAAJutbbeSrPwkkuSRz49EkjmkcEozuT6rLtpdstlsjdwl%0Acy6mZJE2s0QikUhyBSmc0kyuOk7mJJWKomCz2SguLpYiRyKRSCQFjRROacYc45TqWWypprkklVIw%0AJUY2X1+JRCKRtB0pnNJMLjhOMo2ARCKR5C6yrs4sUjilmXTMqkuFc2UYRiR+yePxZCxJZT4iKi2R%0AgkHXdZmOQVIwiI5hId/zUrgUFlI4pRlN07Jq+CYcDjdaYFdRFNxut3zwJRKJRCJJACmc0kw25HEy%0ADCMilkSSSrfbjc/nA2RvKd3I8yuRSNJFNnXMCwUpnNKMVTFO0WkENE1rkqQyFUN+UhTsJRwOEw6H%0A8Xq9qKoaCarXdT0SeK8oSuQlkUjajtXCwervj4esY9KHFE5pJtOOU6wklW63u6DjDxIlmQpQCCIA%0An88Xqax0XSccDkfcPsMwqK2tjcSWAY1ElBBZibzEtZQVo0TSgHwWJJlECqc0kwnHSTTeoVAoZpJK%0ASeqJXnIGwO12EwgEmqzVV19fTzAYpH379sBegSZcQSGmol+x/ifeA1oUWELQBQKBuNtIUke2Og+S%0A/Ec+y5lFCqc0k07HSSapbEy6G65YWdRdLhe6ruP3+xM+7+ah0mSdwHhiK5bA8vv9MbcRZWit62XO%0A61Wo95pEkk3I5zCzSOGUZlRVbdRIpSKNgHCwPB6PTFKZAaKD6+12eyOBakUMWyKOkd/vJxQKUVpa%0A2uR/ybpe5r/N5YjlZAnB1pIQk0hyHXkfFxZSOKWZVA3VmZ0O0WgVsruUCcQ5DwaDMYPrW0O2DeOk%0A2/UKBAIAkTiveC9RhmTivKTrJZFIrEAKpzTTlqE64XSEQiF0Xcdms1FUVBRpzPOlwcim4zAvOyPO%0AuQyuj01zjlF9fT1OpxOn0xl3/2Rcr+jtzOUwO7p1dXWtEmQSSVuQ91BhIYVTmknGcTInqdQ0DZvN%0Ahs1mkz3sNBMKhSKB1Ha7vdE5bwvyesUmHa5XIBDA5/Nht9sjQitR16s1jpd0vSSSwkUKpzSTqOMU%0AL0mldDrSi3CXoOEayGVncotox0g8a805XWZS6XqJ32tqauKKLOl6SSS5jxROaaY5xymRJJXZTq6U%0A00ysYG8Au93eZtGUTecjm8qSraTS9aqvrycUClFUVNREZKXD9TJva2UMXbbF7xUi8lnPLFI4pZlY%0AjpNhtC1JZaoeEkVRLJkRFqscmcAsUlVVbSRSRTCzRNJaogWNEOKJIoRHc45XIq4XwJ49e1oUWal2%0AvbJBOEnhIMkkUjilGeE4mSu5+vp6bDYbTqcz59MIZHvZzcHe4XAYu93eJEGlJD1kQ4OaC4hnqC1u%0AZ11dHcFgkNLS0riCqyVhJsrSWtfLPNyZ7fWBRJIKpHBKM1u3bsXj8XDmmWfy0ksvoSiKTCOQJswN%0AtXD1xOxDu92Oy+Vq9rzLhl6Sqwghk6z4aovrJVzrqqqqhIcW8y3Wy+pyW/39hYYUTmlixYoV3H77%0A7SxevJj999+fadOmYbPZZK8szZhzL8nkoBJJYrTF9QqFQtTU1FBeXt6i4ErE9WqL42U+FokkXUjh%0AlCacTifnnHMOTz31FFdddRWHH344Xq/X6mLlJaLCNAsmOSNRku2Ew2HmzZtHVVUVgwcPprKy0uoi%0AtYm2Okatdb3MP3Vdp6qqqlE5Cs31kmQOKZzSxMCBAxk4cCDV1dVZEYCdj5jX6oOGnmpLw3ESSTYQ%0ACoW48MJLWbJkDYrSAUW5m6ef/hujRo2yumiWkazrtWfPHjRNixnflUhgfVtdLyAi3syzNDOJrPMy%0AixROaSadi/wWItEpHMRwnNfrtSyNg6y0JK1lzpw5LFnyI3b7RBRFJRDYyPXX38I33xSucEoFVrhe%0AAF6vF6/X22i4sC2Ol6xTshspnNJMqtaqM1OID1Ws3EvRQfZtDe6WweGSTLFjxw4MoyOK0jCcbLd3%0Ao6pql4yBTJJUnbNkXK/du3dTUlISSUORadcLGhzM6PfkfZQ+pHBKM6qqyqG6NpDKhXYlkmxh8ODB%0AKMoDBIPbsNk64fEs5Mgjj0j4vq6urmbdunXss88+dOrUKc2llbSGVLheibyE+ALw+Xz4fL5Gwquo%0AqIj27dun5JgkjZHCKc2kw3HKN6IrmVi5l3Il2Fu6VpJEOOigg3jooancdNOteDweBg8+nKeffiyh%0AfefPn88FF/waKCUY3MP999/F2WePT2+BJRmjtcJLOF42297m3DAMuXRUGpHCKc3IGKfESSb3UraR%0AS2WVWMvpp5/GaaedSigUajTM09w95PP5uOCCS/F4TsVm64Wu72bKlDsZOfL/pLtgIdn23Ms4qfSS%0A/V34HCd6qC6bHAlFsXaNK4E4P/X19ei6jsvloqioCLvdLh9+SavYsmULO3fu5OGHH+Gnn35K6Wev%0AWLGC88+/lNNOO5d//OOfKXl2RAdh9uy3OOSQo+jb9yAuuugy9uzZE3P7bdu2EQ6r2Gy9AFDVCmy2%0Abmzbtq3NZUmWbKhDCp1ccOPzCXm204y54c9nEdDa4UjhLnk8nsg6cW63G5fLlXcxTFYdSz6dw0T4%0A3//+x/XX38z27fU88MBixo49m5UrV6bks1euXMnEiZexeHER333Xi9tvf4Lnn38hJZ/99ddfc/31%0Ad+DznYTbfRULFuxm8uQpMbft0qULqhomHN4IgK5XEQptkXFOEkkGkcJJ0iZa29PRdR2/34/H4yEU%0ACuFwOHA6nUl9lkRi5rHHnsbj2Q9NK6WsbCQez+E8+OATKfns2bPfxucbQEnJIRQVVWKzjeKFF2ak%0A5LOXL19OKFSJ09kNVXXgdg9n4cKlMbd1Op08+ugDOByv43S+jM32En/60y107tw5JWWRSCQtI1uq%0AHCTXnAQR7O31evF4PACR4TibzZZzxyPJTmpqalFVd+RvTSultrau1Z8ze/ZsRo8+lRNOGMeMGQ3i%0AyG63AXtjFQ0jiM2WmuDb8vJyNK3KlAF/O+XlTeOVampqmDjxYqZM+TPFxeWMGTOUFSsWceWVl6ek%0AHLmMrEMkmUQKJ0naEMNxXq8Xn8+HpmkUFxfjdDrljI8CINOxL6eddhLwLboexO/fgmEs4Ywzxrbq%0AM+bMmcNvfzuF777rzfff78/kyXfzxhtvcuaZZ1BauoaamoXU1n6Brs/h2msva7Rvssc7duxYBg3q%0AiNf7HzyeD4B3uf/+O5tsd889f2H5ci+lpVfQrt0VfPzxGpYuje1MSSSS9CFn1eUg2d67KvTcS7Ea%0AUBlAm35OP/00DANstjo6dvyEyy67nAkTWjdN/x//+A+h0NEUFfUDwOcL8uKL/+bMM89g1qx/8+yz%0AL1JX5+GMM+7n+OOPT0m5HQ4Hr776Eh988AHV1dUceeSR7LfffmzZsgVFUejSpQuKorBixTc4nUei%0AKCqK4sQw+vHFF98yfrxMRWA1hVK3SRqQwkmSEsyZvXVdlwvtSizh5JPHUF9fz5IlczEMg61bt+L3%0A+9l3330TcjmdTgeGUR352zB8kRi8yspK/vznu9JSbrvdztixDe6Y1+vl3HMvYunSLzAMGDnyaJ5+%0A+jH69NmX9evX43J1wzB0YBO9ex+elvK0BtkpsE44yRyB1iCFk6RNiErT6/Wiqip2u13GLUksJxwO%0Ac9NNt/DWW/NQFDv9+/fg+eenU1FR0ex+v/vd5bz//jl4PEEMQ8Pl+pzrr/97hkrdwAMPPMjixTtw%0Aua4ADObPn83jjz/JHXdMYeXKi9m9eyOG4Wfw4H254ILzM1q2bEQuUyMn1mQaKZwkSSEye4dCIaBh%0Ato9I4tdaCr3Sk6SeGTP+w+zZX1BScimKYmPlynlMnXo/Dz54f7P7HXLIIbzzzmu88MI/CYdDnH/+%0AZAYPHgzArFmzue++R/B6vZx11jj+8IcbErrnq6qqeOGFF9i1q4oTThjJyJEjI/8zDCOSg0kMyS1f%0A/jWKMgBF0X7Zpj/Ll3/N5MmTeP/9mXz99dc4nU4GDRrUKFu0RCLJDPKpyyDZknAyWeIttFtfXy+D%0AvSVZxTfffI9h7IeqNggbh2MAX3/9aUL7HnTQQUybdm+j9xYvXsz11/8JVT0JTXPz3HNzcDod3HTT%0A5GY/q7q6mpEjx7B5cztCoXKee24Gf/nLrVx44QVs2LCBcePOYt26jdhsNk44YQQvv/wc/fr15fPP%0AV2EYlb98ynr69RsCQElJCccccwxLly7l0Ucf5fDDD2fEiBGtOzkSiaRNSH9P0iKxci+53W4cDod0%0Ai7KYQr42/fr1BdZjGA0pBAKBH+nXr0/SnzdnzjyCwYNxufbFbu+A3T6cWbM+aHG/N998k61bi7Db%0Ax1FUdCy6fjp33nkv33//PcccM5L//U8nELgKj+fXfPjhGqZN+xs333wjffrUEQ7/k1DoH/TvrzN5%0A8rWRz7zhhhsZOfIkbrllOieeeAbnnrt3uO7bb7/lhBNO5sADD+Oyy66itrY26WOWSCSxkY5TAdNc%0Awxprod2ioqK0jKWnqoG3ys0rZIGSrZx33kTmz1/E0qUvoaouevRwcOed97W4n2EYPPfc8zz22DMY%0AhsFll13E1Vf/lvbt26Eotfj9m/B61xIKVVFZ6W6yf3Swrs/nQ9fdCEM2ELCxefNmhg8fTV2dAhyK%0AqjoxDDs+3wEsW/YFt91WwZw5s/nqq69QFIVBgwbhcDgA2LhxI48//gxwKdAZqGbmzKe4+eYf6dy5%0AMyeddBq1tUejqgfz5pvL2LHjUmbOTE2iTolE0oAUTpJG5OpCu9lePklmcTgcPP/8dH744Qf8fj8H%0AHHAARUVFLe73+utvcOedjwBjAYX77nuO0tISJk48l8cff4aNGxcBA1CU7eze3R6fz4fL5WLFihW8%0A8cZsunXrzNNPv8DLLz/DoEGDOP7447nrrmnU1nbBMMoIBufhcg1CVXtiGEuBtcB+vwQ4r6Vfv6OB%0AhpjBIUOGNCnfypUrURQ3hiEyhZehKB34+eeffxlK747N1jDTzjDG8vHH0/B6vQkdu0QiSQwpnCRA%0A42Bvm82Gy+VCVdWEBUkux26lGynqrEFVVQ488MBW7fPGG28RDh+Fy9UNAL//GN54423+3/+7CEVR%0AcbsnoKr74HDY2bTpTW655Rbat2/P9Ol/Z8KEP6Fp/di27WvOPvtCvvxyKR06dMDlsrNnz9xf3Cg/%0ADsdAnM79UZRPMIzVGMbPQBC7vZ4bb3y12fIddthhgBf4CegLbAF2UllZSSgUwjDqI7PMDMODqipJ%0AT9pIlEJ+9q1OB9Dc98t6J31I4ZTD6LqekqEzj8cTCfYu1NxLuR64L2kduq6zaNEidu7cyaGHHkqf%0APg3xT2Vl7dD1HabtqmnXrhSA+vo6iou7o6oN7s2uXQ6ef/5NwuGDCAYNwuHdGAY4nQPw+z9j7dq1%0ALFu2DK+3BxUVpxAIBKipWU9d3WxcriHYbIcSDC5EVYux2XridIZ44IEH6dq1E3379o2Z2LJz585M%0Am3Y3N910K+AEfEyefA3du3cnEAjQu3cxa9bMJBDogsu1kmuvnRSZeVdTU8OsWbPwer2MGjUqcsyS%0AtlOIdWYhI4VTDtLWh1TXdUKhEIFAACAluZcKWXSI82ZOACrcOkVRCIcbApT9fn+j980vSebQdZ3L%0ALruaDz9cjqJ0BDbw7LMPM2rUKCZP/h0ffHA6dXX1GIZCcfFq/vCHhhihESOGM3fuR9jt/0cgsJVQ%0A6Bscjgux2fYhEBhIKLQBwxhEOFyLYVTToUMH/H4/4bALTWsYPlTVInS9hp07n8EwtuByHYPbPQqA%0AurqZPPHEU0A7oJ5rr72JjRvXNJmx+rvf/Y7zzjuPb775hgMPPJDOnTtTW1uLpml8+OE7PPfcc6xf%0Av4nhwy/gtNNOA2D37t2MGDGa7dtd6HoRt99+D7Nnv8YRRxyRwTMvkeQHUjhlgGxoGA3DiCyFIobj%0A7HY7wWAw7VZ+PiNiwgACgQCqqkZmGxqGEXmJ/5vfM/8vnqBq6X3Ijvsrl5g3bx4ffvg5mnYBimIj%0AENjI7353I6tWfcn+++/P3LlvM3PmTHTd4LTT/kplZSWGYTBw4IG8/fZ71NQsweksoqSkAlXtAYDN%0AVgr48Pu/parqb1x55SV07dqV0aNHc/fdf6Wmpj26Xoauf4TL1Z/i4iHU1v5EIPAVmjYAUAgEvgBO%0ABAYDXnbvfo6LL76Yl19+uckxVFRUMGLECDZs2MDpp5/DQQcdyGGHDeKoo47kuuuua7L99OlPs3lz%0AGQ2xW+DxfM0NN9zC/PnvSbdEImklUjjlOfFyLymKEmnwJa3HLEKFcCkqKooIUbNLoKoqoVCI0tLS%0AJp8jhJOu600ElXgv+n/mv4G4Qkv83+fzxRVghSi6tm/fDnRGURqqP7t9H6qr90Q6FL1792bSpEmN%0A9nn33Xd59tn/0r37Taiqi5qa2dTXf00w+DmqWkk4vBRFGYTNdihu9wRmzXqPqVP/RLt27bDbFcLh%0ARei6HyjF4TgFl6sM6MCuXZ9QX/8yIBzb/X75WQT0Y/bstzjrrPOYOvVWBgwY0KhMXq+XU089m82b%0Ae1NZeTBbthiceuoEliyZH1kmRrB163aCwQ7Y7WLG7Ho+++xLunbtycSJ5/LAA3/O6Q5UId7HEuuQ%0AwimDZPLhLvSFdtNFdBC9mK3k8XiSOrdin2QTiMYTVCKdBPBL0HBTp0sEESfjdOWy6Bo0aBC6fg91%0AdUtRFA3D2MGgQQc3m4V78eJPCYcHoGklALhcR9GpUz1FRVtYs+YT7PYgbveVv6zReCDB4DLWr1/P%0AokWL8Pn6Ul5+MoHAKmprP6aurpbS0jL27HkDOAA4lQbh9AbwLnAu4ANWEwzuw0cfKYwZcxoLF86l%0AZ8+ekTKtXr2a3btDOJ3HoijFaFoZO3bU8+OPPzYRWSeeeAKvvHItPp+XcHgLur4Lh+MqVLWUV1/9%0AL926PcSUKTel9kRLJHmKFE55RKzcS4Ua7J1KzOdV1/VGrh1YO7PGLGCixVcoFMLv91Mh0SYQAAAg%0AAElEQVRSUhJz33hiyizA4v0e7XbFElTi++OJM6uEV//+/enduysrVizDMDpis63jvPPubXafffbp%0AgqJ8HhGbweBW9tuvL//+9wts2LCBo48ehaKoGAaEw9VADZ06dfrlnmlwcuz2A7DbvyMUegHDqETX%0AfwZONS2tMgB4B/gr4AeKKC7+NZqm4fVu5oILLqGuzke/fpX87W/34Xa7CYfrUZQgigKGESYc9uJ2%0AN80vNWTIEGy2MMHgJsAN1OF0+lHVzgSDQ/jgg4/iCqe3336bd9+dQ5cunbjqqivp0KFDkmdekmoK%0AObbUSqRwygNyNfdStmMe5oTUBNFnE20RL6LCjiWozMOPYog4WpiZvz8Zp6st1+DDDz9kwwYPXbte%0AAyiEQlu5996/cvHFF8fd56KLLuS//32Pn356DUUporR0O3fd9RIAPXv25IYbrmbLls+A/sA/uf32%0AP9CpUyfGjBnDffc9hMfTAU2rwO32csYZ47n44gu46qpJfPfdDxjGfkAYWIWm7Y/dfjA+32zc7hPR%0ANA3D0KmvX8WXXx4AHMFPP/2Pb74Zy2efLeLEE0fw3nszCIUuRtddjBs3ml69ejUp/5NPTsfv35/i%0A4jH4/QFCoZ54vR9it1+CYWyja9dOMY/7scee4M47H8DnOwyb7Sv+8Y9/s2zZJ7Rv3z7p8y+R5DpS%0AOGWQVDe44XCYQCCQdO6lfBEAqcYsREWwdyLDnGLBYxEkLrYXsxfN8VDQ+PznmitoDkyPVXaPx4PD%0A4YibeLElpys6xuvbb7/lr399nKqqakaPHsFvfnMxNputiaASoszn88UVYDt37sQwOqIoDeW22Rpm%0ApYXD4bhDpiUlJcyc+W8WLlyI3+9n6NChdOq0V2xMnnwdq1evxuPxMGfOG5Ghsr59+zJ79n+44457%0A2b17JaecMpHJk69D0zRmzXqNQYOGUl//+C9Lw5RQUXEFNlsRVVVegsG5v7hYGzGMEHASqqoB+7Jr%0A1wt88803PPPME7z66qs4HC569+7J1Vf/v5j36fbtuwiFyrHbweGwEwqVo+vbMYzZtGu3malT34ps%0AO3fuXGbNepf27UuZPv1p/P7z0bROGAbs2vUmM2fObFZkZhorXRerHR+rv79QkcIpxxAuCDRMbxfr%0AxuVaw5uNGIaB3+8nGAxGhGhLsUfCVYGGxhpo0oiL97xebyOhEd3AmcVItMCKnkGXy6ILWud2rVu3%0AjksuuRqPZwg2275Mnz6bcDjMzTff1ER8CZEaDofjCrP9998fw1hDILARm60LPt9CDj300JhiyyzM%0AnE4no0aNilvubt26oes6ZWVljd4fNGgQM2c2TWzZvXt3fv55De+//z4PPPAoq1f3wmZrEJoOh8qg%0AQYfSrZsdt/tAZsxYRTisAw0OlK4HIpMQzjvvPGpra9F1nQULFnDNNTexa9cOjj32OJ5++lHKy8s5%0A6aTRzJgxiWCwL4pSREnJco477ljOPvsMRo0aRZcuXQCYMWMG1157K37/4ahqLR5PPTbb3vtY112R%0A+1wihUuhIoVTjmCexSUayqKioqSDiiV7EY1sOBxGVdWEhKiu65Hga5vNFrkO4XCYcDgcM+4pkVmM%0A8URS9MswjEZljLWP+D4xhJuromvOnDl4PH0pKTkMgFCoPf/612vceuuUmNsHg0GKi4vjft6RRx7J%0A9OkPcMMNt1JdXcXgwYN58slHfxkW2yuyYg1BNpc+QtxHzQkwaHz+XS4Xp512Gh06dGDixN/g8QQw%0AjDBFRV8wbdorHHrooRiGwe7dVcyb9zo+Xz+czrUcfHAlgwYNanRc1dXVnHvuxfj9J6Gq3Zg3byEX%0AXfQbZs9+nbFjx3LXXT9z9933EwwGGD/+LB58cFpkDTzB1KkPEAqNxelsCELXtDqCwb8DDeezuDjE%0A6NGjG+0jxYOk0JDCKYtpbqHduro6q4uXMkTjnapM6Ikgzq3IrQQNwdXR07ijEclDRWMohot0Xcfr%0A9UbcQIfDgdPpjHs8QliZG+jmGupEGqd4Tld0Qy7eN28T/RnRf8faDzIjvOx2O4qyV3Tqur9NU+cV%0ARWHs2LGMHTu21fdcvIB6sxMc7XY1lz7C7/fzzTffoKoqL774BK+99l80TeOSS/7JQQcdFLnXXn75%0A70yf/hQrVnzNQQedwbXXXtOk07RlyxYMYz9stv1/KesoFi6cFhmCvPLKK7jyyiuaPT6/34ei7B1e%0A1fVdNGQoHwJsxedb2URsSSSFhhROWUh07iWHw5H1wd650uuMDqQX8UvNpRMwCxvY6zCJ/Ewej4dw%0AOIyiKLhcLux2e4uNsfh/ssIjluASs/6iSdTpiv4ZLZoSHWIUZQiHwymJ6xo7diwPPTSdXbvmAe3R%0AtC+YNOnqhPZtidae/+aGGAOBALquN+t2mQXVtm3bGDfuLLZvD2IYYfr0Kee11/5FSUkJhmHg9Xob%0AbX/hhRdw0UUN3x8IBBo5iaJjpSh7IjP/DKMKl8sd+d5E6o+JE8fz1FOzCIVGEA7vQdfXA1cCDTPp%0AwuFa7r33Xp588slWnbd0k811YzrJlXo335DCKUMkcoO3NveSfGj2Ioav4hF9bhONXxKiBBocKbNg%0Aqq+vR9d1FEXB7XZnNIGgqqoRpyscDuP3+wEiuaWaEwSxRFeswGxI3OmKtW04HG5TXJf4WVFRwVtv%0AvcYzz/yd3burGTPmTsaOHdtiubIR83FOnXofP//cCbv9BAzD4H//e4cnnniKu+66I+a+zaWPCIVC%0A9OzZk3792rNq1QwCgY44HN9z221TqKmpaeJ2xZu9+Ic/3IjNZmPmzHcoLnbz6acGDck4BUV4vd4m%0A5ZJICgkpnDKApmmRBjaa6BxBDQn0ZLB3qjAnrEw0r5UQIyKOSAzHqaqK3+/H7/djGAaaplFcXNxs%0A4sR0oes6Pp+vUaoEMauyJcSxJPu94qcQW+IcmxHOk4gDi0c8p8v8u6qqVFRUNMozJASZ+XOEEwO5%0AEde1evVPQCXAL65RL3744ce427fkdtntdj744C1mzJjBjh07OProP3LMMccALaePML8/adI1XHfd%0A7zAMgyFDjmP9+jeAkcB2YBXnn383NTU1kWsjhijNQ8KpTB8hkWQbUjhlAFVVI4HHgli5l/IpR5CV%0ARIvR6ISV8TDPkFNVNeIw6bqO3++PNMqJuDrpIjqWyul0/rJ4bGbKYh5iDIVC+Hy+yDBlUVFRs65b%0AonFdrXW7cjWua8iQQ/nuuyUYRi9Ax27/niFDzmrTZ7pcLi666KIm75uPpTXl/+yzRYwadTLffz+D%0AoiInDz88nZEjRza6dkIci85GvLxezTldsd5vzXqMVtWb0m0rTKRwygCi8RUVls/na5R7yaqZcfkm%0A0oQYDQQCrRKj5mBesa8Y+jNX/GL41CqHKTqWqqVA9nQRCoXwer2RezpR160tcV3xRJeYxRhNa2cw%0Amv9OJq4LaLTETSJxXbfeejPffff/+OyzJzAMnVGjRnDNNamJ3UoV7dq149NPFza7jYjJjBfbJZ6f%0A5pyu5tJHQNNrYxZa0NhhjPWSSFKJFE4ZQNM0/vnPf/KrX/2K8vLySGMjH+jUYHYpQqEQTqezxYSV%0A5t6yECLRDXI0ImYnFtENaaxK3jxElqh4MIsU4epYNaspWcGUCqLPmwiONgzD0riuaLdLVdWE47ps%0ANhv/+c8/2bp1K5qmRXIpmYVXNg4xthZxDKlYjzHWdQMirnC8WanJOF2Jul1W0ty9ms3lznWkcEoj%0A69at48knn+Tjjz/G5/MxbNgwysvLs2Y6b64/WLquRzKnQ0PlGC9TtXkf8VIUpckMObNIcblcca9V%0ASw2xubfcUkMcS3SZh0AURYkMyVlBMBiMzPCyMq4LGgSTz+dLWDAJ2hrXJa5ptLiOnsUoXM/miG6Q%0A27dvj6LsTZCaiOgSv4u/zR2HfBJd0HKyVK/Xi9PpjOnAxguob+m5jR5ijCe0xHk3O9XS7cp/pHBK%0AEz6fj5EjR3LGGWcwdOhQXnzxRUpKSvI2626mxvrjBdOLmJZ4RAd8i5QBqqo2aowTdVLa2hDHE12i%0AjNHHLILSo0mX0wWNRYqmaZZOWkhWMKUC8T3CMQkEApH8Xy2VJZ1xXWJ7s6si7pFY4ime6DL/Hc9l%0AaelcZ6tAaKt4ac7pMp/7eG5Xoi5XvPcTKZ8k80jhlCZcLhdr1qxB0zTOOOOMmPl12kohPTQijsKc%0A2yqR+CXzsFt0wHcgEGjVNP5UES26RFC6qHybK0u6nS7RixbnTKRuaItQbAtWCqZozM5bomVJR1yX%0AENjRdYoYrmqOWOIonksSy+3SdZ0XX3yJhQuX0rdvTyZNug6n09nIIY3eN1/crlhDjWLIuLS0tMn/%0AWnK6mhs2NrtdzQktcc7NMV65fL5zBSmc0oh40ES+nWztlWUzYugjOmFlS+dSBA2LisSc4dvj8SQ1%0AjT/VRM/WS6Qs6XK6movrqq+vb/J+Op0uyH3BlApinTvzcHJLLmD09d6yZQtLlizFbrdz2GGH0rlz%0A54RFNjRc66VLl7Fnj5+uXY+lpmYnn3yyiGHDjo3EdiUSTB/vZ6ENMTaH+brEcyhFglkgcn+aO07l%0A5eW4XK7UHIykEVI4ZYDm8jhJYmNOWJno7EPR6xWCyRy/pOs69fX1lk3jNxOdg6ml5VlSRSzRFR0n%0AFk+8ZcLpEo6GKItwu6yKpxJZ4bNhqNI8qzKZ4eTVq1czatRY6usHYBgaRUW/57XX/sHRRx8d9/ui%0Ar7PX6+W//51FWdlYhg/vyRFHdGHXrh1UV1fTvn37SAcgFs25XOLv1sZ1mWOMhJDIJ9ElfjZ3HF6v%0AF5/PR7t27Rq9bxhGRhPyFhpSOGUAs6War6Rq2DDZhJWiAff5fJEhOVGZingURbF2Vlp0DqZEl2dJ%0AV1la43aly+kyB11HE8vtSrfTBU1dHSsX0zbfM4qiJB2Y//DDT1BfPwi7fRgAPl977rnnr7z11msx%0At491vT0eD1VVVVx22QDWravhlFNmsnHjdJ599g7GjRvXqMziZyriuuK5VObPCIVCkRhF8+elM64r%0AkbJbhQxMTy9SOGUA4XhIYiMqHzHVvzUJK0UwtRBK5vdjfY/X6418T7xG2NwARzfEySDSGGRDDiYr%0A3K7mzp856D3WMFi8GW2pdrpEgytEdqbTLURjvk6K0vYlferq6oG9eZYUpRiPZ2vC+/v9fjRN46ab%0AbuT226cxd66Kqm6gvHw3xx57bKNt0xXXFeuaC4Q7HYu2xnVFf4b5b1Feq9yubBVu+Y4UThmgEByn%0AZBAB3+aM3A6Ho00B3yLIGmg0vNLaCjnZRljEX4nv9Pv9kWHaTK9nZyZaMFk5VAk0Wrqmubih6Blt%0ArSFR0RXrWouhXUEmnC7xvebrlCqRPXHiWcyZcx2BQDmKYsfh+Jjzzruuxf3M8V12u52+ffvQrZtO%0A375L6NlzXx555APKy8vbXD5Bc+dPDFfGGzpN1OlqbVxXPJfKHKDv9/tlXFcBIYVTBjC7IZK98Uuh%0AUAhVVXG5XHi93hZnybUl4DudvWDzUFO8Xq9hGHg8now1wOaym4d6rHS7IHHBlApaEl3RcUNFRUUR%0AhymTTpf4vxhWhtQJJsGYMWN46KGpTJv2GOFwiEsv/S2XXvrruNubhyujr9NTTz2esnIlQrT7Fs8J%0ATIVobW5IOZ7bBcRMM5OuuC7ze6Isov6RoiszSOGUAdI1VJdrNq05filWoxmv5y+CvhXFmoDvRCvk%0A6AWAi4qKIpVbphpgs+gqVMHUEmbBFK8hzoTTBfGvuc/na5SbLBVCe8KECUyYMKHFspvFZElJiWXx%0AXdBw3whRku57uKUhefO5ib6HW7rmqYjriv7d3JE0p6FQFIV77rmHDRs28O9//zv5EyKJixROGUDT%0AtIIdqhOiJ5kFd8UrWjCJ2U7ZEjOUSD6oZBvgVMxkM4y9CTTTHc8VTbYJJrOYTNfQaaKiy5xyQbik%0AQMqENuxteKNzAUVfb3Eft+TqZArzjEYrU4ZAYo5XW4W2+JmM6DIMg0ceeYTnn3+e4uJidu3axa5d%0Au+jbty8jRoygoqKCQYMGceeddyZx9JJYSOGUATRNy0p3yNxbSnWlJOKXzMNnrU1YqShKJOZJVVWC%0AwSB1dXWR4N1sihlKR+XeGhETCoXw+XwRMSnW60tnPFd042seeshmwWTlzEpoLApSLbRTIboMw6C+%0Avj6hOL5UDSmbj0F0iqxOAQEN4lZMJklXBy3Rc2i+j8XkBcG4ceNYvnw5W7ZsYdiwYbRr145du3ax%0Ae/du1q5dm7crVliFFE4ZIF3B4dkoxgxjb8JKVVUTTlgJe9fZ0jQt4jCZA77FEJiVuX2smJXWHKle%0AeDfVQfSwN61ASw5Xqs9htFOQDYIp0eSVydBa18M8DGa32yOdkOauO8SP4zOTiNiOThCcSBxTpgiH%0Aw3g8npgxXlZgFnDm+9gwDJ566inuuOMORo0axYIFC1pcr1PSdqRwygBCAKTT4bEaMRzUmoSVsDfg%0AG4jEKrU0rVgMKUQ7Hek8p7GCrK3KwQSpF0yCZEWMuREWwldRlEYCTLiQkPp4rujZVemYmZYs0XFD%0AVouC6JlybXVKE4nvSTS2RyAmUiTqcKaKaFfH6hgvEccpwhzM1+qHH37g7LPPJhAIMH/+fI444gjL%0AylloSOGUAfI1HYG5QkwmYaU54Fu4NuYhJ2g8XJXqISYRMyW+JxbRQ2BWuxbmRk/TNMsb4WjXItlG%0AOFXxXNFomkYoFGo0G9Pc+GZSbFt9rdLleCUb3xMMBvF4PACRGbJCbCcrupIZVhaY72Wrn3Oz+I8W%0AcMFgkN/+9rfMmjWLKVOm8Mc//jEhR1+SOqRwygDpmlVnFUL0iGSBQET8NEc6A75TOcRknuYrELmi%0ADKMhSWImGl4z5kDibIj9SJVgErTlXIZCIfx+f8TNSqfYTsThzLYhwmxzvMwuSluGwdLhdAGNXO1M%0AOV1mzIIyuh584403uOaaazjkkEPYuHFjSnNoSRJHCqcMkC+Okzl+SQRua5rWKJA0Fi0FfItKtC0B%0A322JkzFXutEZiM3Dq/FyuJhJRcNrJpuCrEV5UimY2kL0jMZk4s3MYj4V8VxmRByPrjckQs1UwyuI%0AFnBWTqYQ5YkObm6LgGvrTLZwOIzP54uIK1GWTDtd5jLFS3ewdetWxo8fz8aNG3nllVcYM2ZMq49Z%0AkjqkcMoAuZ4A0ywoRHB2dGUVq3KJFkzCYYKmOY+s7AWrqpq0QEllw2uucM0VtwiyNydnzLRYySbB%0AFF2etgToJ+t0RTucgUCg0b0uaG1Ml2hcE43niofP54sISqtjvKLLkw0OnBDcyQjKdDldAk3TeOWV%0AV/D7/XTo0IEPPviAWbNmcckll/DZZ59ZGnMlaUAKpwyQq8Ip0QV3o90m81IEqto4w7fX6220xIrV%0A09QTycHUHKlqeIXINJ8787bmNd2iSbXLZSabBZOV5RHfGQwGW12eWMPKYs3Ftg4tmhttTdOw2+2N%0A6p9MnyvzELPVM1ChcYyg0+mM5M5qDW11usyiKxQKRcS1uIa6rrNo0SJWr15NfX09a9euJRQK8cQT%0AT/DEE09gs9k49dRTef3111v9/ZLUIIVTBsgl4SQq8dYmrBT7mSvteBm+ra5Ao2ddWdEAm90DIYzE%0A+WmpPKkMpI4nusxuoYhfszoIXTiC2SDg2jIzra3DyrGuvfl6CcwzVmPRmpmLrS1rc0u2WEGq4qra%0AivhORWnI9h0rX1V1dTXbt29n7dq1PPbYY5x//vmRuKtNmzaxfv16OnbsmPGyS/YihVMGyIUYJzFV%0APBAIoChKqxJWCtFkjuMwx0OZA76tnMJvjrEA6xe6jRZwiQrKVLlc0YJLuB7RmHvFgnQ2umbMjkU2%0ANMCJJK9MJ9Hn0ywIWpo0kAnBDXsd52yJq8qm/FCw1zWNLo9hNGQAv/feexk7dizbtm1rNMTqcDjo%0A06cPffr0sarokl+QwikDZLvjJOIzVFWNZJxORDAJMShmm4nGN7qRhYZKoaX1t9I1e8UcdJnMjL1U%0AEy2YMiXg4jkdIoatOccrE42u+ZqbZ21mi2BKZ/LK1mLuBCQqCNIluOOJbsMwIrPDzGTq+c9E1u/W%0AYBbdDoejUaLKb7/9lgkTJqCqKosWLeKQQw6xsKSSlpDCKQNEO07JBAxGE2vKfGsQ8T3i99YEQ0cH%0AfIs4AXMcjjnDd6oCqFtyOaIrXnNjly29X7PjlQ0OnDnGq7khp3Q2ui1d/1AoRG1tbatcLlHmtmIW%0A3amYCZaK8mQ61UFL59MsUKLjhlJx/c3EuvbR198wjJQm+Gwr5uc+WnT7/X4uu+wy3n//fe68804m%0AT57cYqdVYj1SOGWAaMcpFcIpGaLjl0QDkIjb0ZaA77Y0us3NXmlNhQvg9XojjldzgdOprmSj3QGr%0Ae7+tEUxtJdFzKnrjQKRxgdQteNvaAPpkHJ10Yw6Mt/oegsSGLdsazyV+CkertdffnD4FMiu6ofE1%0AM3fcDMPglVde4YYbbmDIkCFs3ryZ0tLSlHynJP1I4ZQBrI5xEvFLwWAwYhOL+KXm1p0yN1b/v717%0Aj4+qvvM//kpIQm4kgVwISUBRgQcPKbWAiwqsFFqKldYLwnIRUFHWa70UrbWKKBdZXVAXFG8rYGWl%0A1BUBV2sFRFTwhtYVpLCEQIAAuQy5DJMwmcz8/uB3Ts8Mk2SSmWQO8n4+Hj7QhCTfzIznfObz+Xw/%0AXzi94dvlcrX5IbfGzw2FtR8mNjbWnBcV7IIb7tEfoZQVAkuEdtqGDfbYJRdYAktKSjrt+W7t7qVI%0AZTngVNDdnjdcK+vr2g7PWWAWLjU1tc2D7uaC1sCp30amuy1Ly41lusE/qAx8zoqLixk3bhxlZWW8%0A/fbb/PSnP239gyRRocCpHUSrx8naoB0TExPygbuBO3QCAyan02mrhm/rIcDh9sME3mzDveHCqQuu%0A9eiPSDZPh8LuAVNblMBa+rgaOxuNzKmxOSKSowKay3IFinYjeiA7NloH9g1ZN1dE6hoQbqZ7zZo1%0ArF+/npSUFA4dOsRnn33G4MGDufPOO6mrq2PXrl307du3VWuV6FDg1A6MgKO9GMFESw/cDda/ZFzY%0APR6PuXvHLtmTwBtdJIKBcMqKxrl2xsXUCFIjccNt7J1tU2u1Y8DU0NBAbW2tbXqGwD9bEU6jfqRv%0AuAZjLXV1deZrqq2zXIHsVia0Zr0i3azf2mtA4Iwx4w1zWloaSUlJHD58mKNHj5Kbm8vf//53fvvb%0A3+J2u/0y4HJmUODUDtor4xTqwMpARqAFp0/4Dix/RftGF7gjLdozoeD07ElycnLIj1GoO5YaGxVg%0AFZhJNP6+UeowyhfGx9qT3ZqsIfIlsHAb6I0z96yl8cDAu6nSOkR+TERTJadosL5hskvWy+v9x0iI%0AwMfo+PHj/Md//Afff/89r7zyCmPHjo3qWiUyFDi1g7bscTJurMbW7VAHVgLmmoyLkHFh9Xg85vcF%0A/x1y0RKswTqaJULwH4LY2mAg3OZZa7DV2ORxn+/UwcRGdi5QpG+2gWu09nnZ4UZnfd7sUAID/LKn%0ALcnmRjLLZX0dGN/bYPRFGt8zGo+X9XmzS9arsdKlz+fjySefZOHChYwdO5bNmzdHdUevRJYCp3bQ%0AVhkn46YUE9PygZXGeqy7PBrLajQ0NHDixAm/j4XbvxEqo/xllwZr8M9UNNbQ3B6sO8CM5n9oPgsX%0Aid1KhsZeB+A/CNEONzpr9sQOs5gg/DJhuFmuYMG39fmHU89tpAJvY80tXasdpn5b1dfXm7tAA1/b%0A27dvZ9KkSSQlJbF9+3b69OkTrWVKG1Hg1A4CM07hjCMwymrG9zDSwi1p+Daala0N38Y7OQh+AY/U%0AO9tQd6gYKXnjxhvtGUxwesAU7RtvYJ9XSyaPG3+2JPsTalkx8Pn3+f4x/NTQXoE3nArgXC6XuXMv%0A2s8bhHdkSyQEC2Ksr6WmAt1gmyfaYkyEtUxtl2ylNYMaGMTV1tZyww038NFHHzF//nzuuOOOkDL/%0AcuZR4NQOIpFxsvYvWZu2m8t0GNkI44LU2obvcN/ZWt/JtvQi6/P5zMxaW5STmmM9J80O73hbGzCF%0Aq6mMgVG2sO62tL6WIl1SCuV1YF2TXfqq7DaBHFoexBmfa8sxEcGC78ay3sbzHsksVzB1dXWcPHky%0AaFlu2bJlPPTQQwwbNowjR46QkpIS9s8T+1Lg1A5a2+NkvOMKduBusKMMrKwZpg4dOpgDK6F9G75D%0AvXBZgxOjp8q4+QVebFv7rrYlF1gjs2dkSc7mgKm5NVmb9RvLVESypNSa8QBGpgCaznIZwUCkH1M7%0ANsdbS2DtFcQ19zqwDkK1BnGNZTsDAzCI/JgIa4k3cDJ6YWEh1113HU6nk7/85S9cdtllYT0+cmZQ%0A4NQOOnTo0Gh/QDA+n8+vZ6W1/UtGKca48AQGJ9F+txu4Xb6xqeMt/Z7Gn8EyHK3ZEm7sbKqtrfUr%0AJ7bXlvAzOWAKV0se38BmXePcxeayGxDZo36aWpMdSs6BGy3sEsQZa4qNPX2oZiQ3UYST7XzzzTdZ%0AvXo1ycnJlJaW8tVXXzFw4EBuuOEG9u7di9vt5rLLLot6H6a0LQVO7SDUUp2x3bi+vp7Y2NgWDay0%0ABkztPeG7pQJvupFcUzgNqNY1GY8f0OqxAI3dZEMNuOwaMFnX1F4HFLdkTeEGcZG80Vp16NDBLLe3%0Ad/BtMMpN0LLde23JaJBvq8CyNdnOwKZ9o+eqW7du5Ofns3//fmpqajj//PMpKSnh3//936mtraW+%0Avp6ioiIKCgoi+juIvShwagfNBU5GWailAyutc12M/iVrf8eJEyfMwWp2ucFZD7m1y5qsAVNr1tTa%0Avo1AgQGy8feNQDia28EDs4N2COLA/wYXqTWFW1a0BnHWjRuRLidZ/7051j4muzx3TU39tuOaysrK%0AmDNnDvv27WPZsmX86le/iupaJXoUOLWDwB4n6w3V7XbT0NDQ4oGVxkXa7XabF4YLLmIAACAASURB%0AVFDjZxhzmIxyhbUmHw2BpQE7bE0PDOLCmQsVzo3WGmw1NofJ+FxLt4NHaodaWwQn4bLb+W3wjz6m%0A1mwiaKx3J9yyYmDp3ihfRpO138sOLQPGmozrQeCafD4fjz/+OM899xyTJ09m27ZtUX8MJboUOLUD%0Aa3Mj/ON/UutFP5Rtq9aG74SEhJC2gRt9TYZIlZFCYccZTHYK4qzZQSPjCM1nvSJVSmqud8fYmAD2%0AKPGCPYdXRmLcQTjBd7BGaeu1wvp3rSMhAgV7PUSyp89aUrVLbxX4vzEILBVu27aN66+/ns6dO/Pt%0At99y/vnnR2uZYiPRf9WeBYzm8O+//54ePXrQ0NBgvvMLt+HbesBtsGGMob6TbW3pINjZWUZwYpSU%0A7HCBtFPAZF1Ta8qE4ZaSmhsNEey1YA3sIPSRAJEKauy4jT+woTkar3PjMTD+nzeCE+ublWA9Q01t%0AoggMviJRVmxoaDDfwNnh/z3wD3gD3xicOHGCyZMn8/nnn7Nw4UKmT58e0ptbOTsocGpjhw4dYuXK%0AlWzZsoXy8nLuu+8+89ywpgTuAGuq4bupd97hlpGa69tp7uwsn+/0GUztuTPNeqisnbJe4fZVtUZz%0Aj7NR/gL/11TgTTYwAG9t747xGmhqNIS1rGPstop2mcSOO+Xg1PNXW1sL0GyJPpK71FpaVjSGoTaX%0A8WyLANxYv/H8xcbG0qlTJ7+y3AsvvMDs2bP5+c9/TmlpqS2CPLGXGF9LtoVIiyxYsIAnn3ySoUOH%0A8uMf/5gHHngAp9NJfHx8k1N5Ayd8W0s61r4cO/SbBMt6GYFJYwGX8bmmBF5UG+vXaex3t2Yomnrn%0A3Z6iFTA1p63KX01lNQKzW6FchkIdBdCWj6e1rGOXzIm1odku5cvA4MS6psYyni15PbS25cAaXAa+%0Aidq1axfjx4+nvr6et99+mwEDBkTuAZEfFAVObWjPnj3k5OSwZcsWduzYwV133dVo4OT1/mPCd2xs%0ArJlhgtN7hTp27Bj1C3bgFvBwe2CaynC1dvs3+Gfq2uodbHPOtoApHIElVaNhP1IBeGt7+uzcjG4d%0AqhntNYF/cBmJDG9zZcVggVdzYmJiePbZZyktLSUtLY3PPvuMr7/+mgkTJnD//fdz3nnnkZycHNa6%0A5YdLpbo21Lt3b6DpcQTWDFPghG9jcrXRK2SHkkBgEBCpm0i4JcX6+nq/XWfWfitr4NUY4wZrLR+F%0AWzIIfKzC2bkXSXY87Daw/NXaG26oJeaWjIYw/q4RyHXo0MHs/Ql1HEAk2bVUaH1d2WE2m7GmkydP%0AmoG49ZiUuro6Dh48SFVVFXv27CE+Pp433niDP/7xj/h8PlJSUnA6nWGvX354FDi1A6M50mDsgjOC%0AKWtWBE4/fsRuzdVgn6yJ0cNkPFaJiYkh9Y8Zfza2K6klJYPAf4zvbd0BGe2SKti3wdo6Hyrc8le4%0AAbh1NERgMzzgN9E/mPYcDWGXUqH12mCX1xX4Z1QDH6uSkhI2b97M4cOHef311xk1apTf13o8HhwO%0AR3svWc4QCpzagZFxCtzVZARMMTExp5W+7FQ6McoBdtmNBv6lk5ZerFv7DjZYwGU9N62xHUhut/u0%0AGUxN7UoL9+YayBow2WWXI9hrPpS1j9DtdpsZiuTk5CYfq6YC70iOhvD5fLjdbluVCsH/4Fu7ZL6s%0A16zA62hDQwMPP/ww//mf/8n06dNZtGhR0M0GcXFx5OTktPfS5QwR/avnWcDlclFRUYHb7fYLorxe%0AL5WVlezZs4ef/OQnfl/T0NCA0+lsdrdJW5UKApur7XJRtGbj2ju4bCzgMkonRoYpsCQXqV1pzd1c%0AA18b1h2FdgqY7NovZJ0xFGqp0Fh3S3f6ncmjIYw1GNkcOwzZNVgDucDX+0cffcQNN9xAbm6uORpG%0ApDWifxU9CxQVFfHHP/6R119/3bwQGhfqlJQULrroIgYOHMjhw4fJy8sz/ykoKCAvL49OnTqFfXMN%0AtRnWekG0y83W6GEKtlU+2usK5aDbSGS4jGxWa5vmfb5ThxS3RfkoVHbc/QWnn0vWHkFAc6+JYH1M%0AcXFxUR0NYfxcu039Bv/XVuBzWFVVxcSJE/nb3/7GkiVLmDx5smYySVi0qy4K7r77bhYvXsy5557L%0AzTffTH5+PgcPHqSkpISjR49SUVHB8ePHqaqq4sSJE37vLo0m8U6dOpGRkUGXLl3o2rUreXl55Ofn%0A+/0ZHx8f8m4To9EV/nEhtcNuNGv/i52yE6EETO0tsKyakJBATEzMaQFXqNu+Q+nXCSXracfeKvB/%0Ak2CX1xa0TR9TpEdDAKcFW00FXG2lqf4qn8/Hs88+yxNPPMGYMWN47bXXbJE1lzOfAqco+Nvf/gbA%0ARRdd1OKvdblcFBUVUVRUxMGDBzl06BBHjhyhtLQUh8PB8ePHqa6uNifiGuLj40lJSSEtLY2MjAwy%0AMzPJzc01d5SMGzeO6667jtTUVPNmC61rjg63VyfSow4ixc4Bk3ULf2tnVjVXPmppwBX494wdaW1d%0AZm6ONZCzU+arrXalhcsayBm7fiM9GiImJsZvg0wov7exrmCv+e+++47x48cTFxfH2rVr6devX6t+%0Ad5FgFDidJRwOB4WFhRQVFXHo0CFWrVrF119/DcDIkSPZv38/VVVVZu+JITExkdTUVNLT0+ncuTPZ%0A2dlmKdGa4UpLSws7kwH+u9HscvM4UwKmxMTEqExFD2yQbmhoMA+ahsYDqUChZLiMXqLW7pyzzj1K%0ATk6O+hRyY10nTpywXUbOeiRJawLM5kZDtPZ6YawNTvWWVVZWUldXR0FBATExMUyfPp0PPviAxx57%0AjHvvvVdlOYk4BU5nqdGjR/OTn/yEOXPmNNrD5PV6OXToEPv27ePAgQMcOnSIkpISjh07RllZGZWV%0AlVRVVeF0Ok8rJyYlJZnlxMzMTLKzs8nPzyc/P59u3bpRUFBAt27d6NixIy6XixUrVvDLX/6SgoKC%0ARtcc7MYaLLMVqZtOYJ+JHQaPBltXtAKm5tbVXOarubJRpEqKMTEx1NfXh7xTrr0EBr52XFc0AszG%0AXhfWES5WL7/8MosWLcLpdJKQkEBdXR1JSUkkJyebWfalS5cyZMiQdvsd5IdNgZNEXF1dnVlOPHDg%0AACUlJZSUlJxWTnQ6nZw4cYLY2Fj69u1Leno6RUVFZjkxOzv7tP6tgoICsrOzza3jEHqJwHojbaqc%0AeCYETGCvzFd7rivUgCuc0lEoGynCYez+gshM146USE/9jpSm1lVcXMx1112Hw+HgqaeeIicnh+Li%0AYg4fPszRo0cpLS1l9uzZKtdJxChwkqhJT08nOTmZBQsWMG3aNBwOB/v27WP//v0UFxdz5MgRjhw5%0AQllZGQ6Hg8rKSmpqaoKWE1NSUsxyYk5ODrm5uX47E41yItBoFsOYMJySkmJ+LFiw1R7jIKzsHDBF%0AcnhlJAXulDNutMHmLkUq4DJmsjUVcFkb0qM9u8rKrv1V1jJm4LoaGhqYOXMmK1eu5I477mDBggUq%0Ay0m7UOAkUXP06FFyc3PD+h5er5eSkhIz4Dp48CBHjx7l6NGjp5UTA49kMcqJKSkpuFwuqqqquPHG%0AG7nooouIi4sze7kSExPDLhuFclMN9rtZm+TtMq0d7DW80qotdso1NmG+pQGXVWBWq713oxnsOl7A%0A+mYhWLnwr3/9KzfffDM9e/Zk/fr1YV9HRFpCgZOclerq6jhw4AD3338/77zzDomJifz61782h5VW%0AVlZSXV3NiRMn/I7LiYuLIyUlxezfysrKMsuJBQUFZh9XTk7OabuPmmINuAxGKTIuLo74+Hi/cwyj%0AxY7DK8GeIw+8Xq95VprxXBoBdDi70Zqav9WS39k6LLK1OzHbgtvtpra2Fjg9i1lRUcG//Mu/8Pe/%0A/52XX36ZsWPHRmuZchZT4CRntXnz5pGbm8v06dND+vuVlZXs27fPHAdh9FGUlZVRUVFBVVUVNTU1%0AZtbD0LFjR1JTU0lLSzN3J3br1s0v4MrLy+PDDz/ku+++4w9/+ENI62lsFESkB1vadXhl4E65pKQk%0A2zRYWyeRt6SBv6ndaJEYcOnz+cyyb0JCAklJSWH8ppFjLcsFvsZ8Ph8LFizg6aefZty4cbzyyiu2%0A2BEpZycFTiJtzCgn7t+/3ywnHjlyxAy4jh8/zqFDh3A4HKSnp9OvXz927tyJ1+s1h52mpaWZw067%0AdetmZraMgCsS5cRg83SMHVZ2yuQY62rJDr72ZM2YtOdxJM0FXMF2pAXT1GaKttq9ag0yA3cXbt++%0AnYkTJ5KcnMz69evp06dPRH6uSGspcBKJsk8//ZThw4czZcoUnn/+efNG63a7KSoqYv/+/eY4iKNH%0Aj3Ls2DHKy8sbLSd26NCB1NRUOnXqRHp6OllZWeTm5pKbm0tBQYHZMJ+Tk0NcXFzQgKu6upr6+noy%0AMzPN79ve4yAaY92RZqeGdDtn5YId32J8zvgz3IniTQ3Dbez1YX3MAp/L2tpapk2bxpYtW1iwYAG3%0A3Xabmr/FFhQ4idiAx+OJWImpurqavXv3cuDAAb9t2UY50didGKycmJSUZB4MPH78eHJzc0lISCA/%0AP98MuDp37kxMTEybjYNojLW/yk4N6YFzj1JSUmyxLmi6XygcjQVcgY3zENoRLjExMbz11lt8+eWX%0ApKWlUVpaypo1a/jRj37E888/T9++fUlNTY3I2kXCpcBJRPB6vcyaNYsnnniCTp06MXHiROLj481h%0Ap8bZiU6n08z2AGaZzFpOzMnJ8Tuo2hh6mpyc3KpyovVrYmJizEb5cKaIR0JgiclO5UJrs7ydmviD%0AHacEp14LK1euZMOGDVRUVHDw4EGOHz+Ox+Ohvr7efP5XrFjB1KlTo7Z+EYDod1GKSNTFxsZy+eWX%0A06NHD2bMmBHy17ndbg4cOOBXTiwpKWHPnj1s3bqV48ePU1NTw4kTJ/B4PObXdejQwZzqnJ6eTpcu%0AXczZW0bA1bFjR5YvX84VV1zByJEj/X6mdbSEVSTHQTSlLQ7ijYTA7FenTp1sETCBf1kusPeroaGB%0Ab775hs2bNzNz5kweffRRv7Kcx+OhpKSErKysaCxdxI8yTiLS7qqrq82jfIqLi83DqsvLyzl27Bi7%0Ad+/G5XIxaNAgHA4HZWVlwKldYMbuRGMchNEsb81wGeXE1oyDsJYUA0uJxi4+u41jAPtO/bYGc8E2%0AGKxbt47bb7+dvn37sm7dOr++OhE7UuAkIrYybdo0/vKXv/DSSy9x1VVXmR/3er2UlpZSWFhIcXGx%0A3ziI8vJyHA5Ho+XExMREs1nemC4fOA6ioKCApKSkoOVEl8uFw+E47SzF9hoH0RRrJsdOvV/wj2Au%0AWCnz2LFjjB8/nqKiIlasWMGVV14ZxZWKhE6Bk4jYitfrjeiN3+PxcODAAfbt2+eX3TJ2JxpnJwYr%0AJxrN8nFxcYwcOZIePXqQkJBgHuNTUFBAbm5uo7sTg2nJOIimHge7Tv2Gpo9w8fl8zJ49m6VLlzJl%0AyhSWLFmimUxyRlHgJCISxKZNmxgzZgxer5eJEyeSm5tLSUkJ5eXlVFRUmP1bRoBgiI+P9xt2mpmZ%0AaWa3rBmuzMzM05rfQwm4DMbftU6Vb49xEE0JPColcIfh1q1bmTJlCpmZmaxfv56ePXtGba3ir66u%0AjsTExIi/cfkhUuAkIhKE0+lk1qxZPPnkkyGPivB6vZSXl1NYWMj+/fvNZnmjf8soJ9bU1AQtJ6am%0AppKRkUHnzp3JysoyM1tGwHXs2DGWLVvGM888Q0pKihl4NaWp+UqRLCdaRx8E9lidOHGCSZMm8cUX%0AX7Bo0SJuuukmzWSyiW3btnHppZea/+10OjX6oRkKnEREoszj8XDw4EHzsOrDhw+b0+UrKiooLS1l%0A3759+Hw+Lr30Unbu3Ok3N8o4O7Fz585+Zycaf+bm5hIfHx+xcmJsbKxfec04KiVYWe7555/n8ccf%0AZ9SoUfzXf/2XbXYgChw4cIDevXvz5JNPcscdd9CzZ08SEhJ4+OGHmTZtmjJPjVDgJCJic/369cPt%0AdvPWW2/Rr18/8+Mul4t9+/aZ/VtGdqu0tBSHw+FXTrQeuRIfH09KSgrp6elkZGTQpUuX05rl8/Pz%0Ayc7OBggacHm9Xo4cOUJ+fr75fX0+H1OmTCElJYXExEQ2bdqE2+3mxhtv5JJLLqFHjx706tWLnJyc%0A9njYpBHl5eXmaIfrr7+et99+m+7du9OnTx8cDgcVFRVMmjQp5DMzzzYKnEREbM7tdkdsvIDX68Xh%0AcPiVE40Ml3XYaU1NjTneAPzLiXCqcT0rK4sJEybgdrspKCggOzubP//5zxw8eJDq6moKCwuJjY3F%0A5XJRW1tLfX09CQkJuFyuiPwu0nJbtmzh/vvv5/PPP+fNN98kJyeHadOmUVVVhcPhoKioiDvvvBOH%0Aw8GLL75I//79o71k21HgJCIizfJ4PBw+fJhf/epXfPfddwwaNIiBAwdSWlpqnp1YVVVFaWkpeXl5%0AfP3116Snp0d72fL/3XLLLVx++eVcf/31JCUlAaeGt7788suUlZVx5513snHjRoYPH86SJUtYvnw5%0A5513HqtXr47yyu1HgZOIiITs1ltvZcaMGQwYMCDaS5EQGOdg9u/fn7q6OtauXcuVV15JUVERX3zx%0ABRdffDEAQ4cONTOQANdccw1VVVUsX76cHj16RPNXsB0FTiIiIj9A1hLvG2+8wW233ca9997Lo48+%0AysCBAzl48CClpaV4PB4KCwu5+OKLGTt2LMuWLeP//u//6NWrV5R/A3tSy7yIiMgPyGOPPQZgBk2D%0ABw/mrrvuIjY2ljlz5rB79262b99ORUUFs2bNMsdt3HbbbXz++ecACpqaoMBJRETkB6KoqIhPPvnE%0AbOxfuXIlu3btYs+ePTgcDjIzM82DvG+99Vbmz5/Pj370I4YPH84dd9zB999/H83lnxEUOImIiJzh%0AjHETPXv25L333uMXv/gFHo8Hj8dDZmYmR44cAWDx4sVs3bqVxYsX89xzz3HLLbfQo0cPdu3apV6m%0AEKnHSURE5AxlNH8bXnrpJYYMGcLll1/OgAEDePbZZ7n88stZsmQJ48ePByA5OZlOnTqxffv20w6u%0AluYp4yQiInKGMoImj8fD6tWrWbBgAXFxcTz33HNs2bKFkydP8s///M88+OCDTJgwgdGjR9OlSxem%0ATZumoKmVlHESERE5gxhZJo/HQ11dHaNGjSIvL48333yT7OxsZsyYwbx58xg6dCiHDh1i//79zJs3%0AjxUrVgDwP//zP2r+DoMCJxERkTOQw+GgS5cudOnShaqqKh566CESExN5+umnKS8vp6SkhN69ezNm%0AzBhWrVpFdXU1aWlp0V72GU+lOhERERsrLS0FTmWaDFdeeSUjRoxg8+bNLF68mN69e7N06VL27t1L%0ASkoK69atIy8vj7vvvtss5yloigxlnERERGxqy5YtjBs3jhdeeIFrrrkGl8tFcnIy//u//8vs2bPZ%0Au3cvF1xwAQMGDODkyZO8++67fP311zz99NPcc8890V7+D5IyTiIiIjbVtWtXevfuzaOPPgqc2hHn%0Adrvp378/CxcuZPDgwaxdu5bnn3+em266ie3bt9O1a1e/nXYSWco4iYiI2EhdXR2JiYnmf7/55pvc%0AfffdTJo0iaeeesrvKBWAyy67jG3btvFP//RP5uRvaTvKOImIiNiE1+s1g6Y1a9bg9Xq57rrr+MUv%0AfsHrr79OcXExCQkJeDwe3G43AKtWreLGG29k7ty50Vz6WUMZJxERkSjyer3Exv4jjzFr1iwWLVpE%0AXl4eXq+XN954g/z8fEaOHEleXh4bN240vybwa6Xt6dEWERGJkk2bNvHuu+8CUFlZybp163j11VdZ%0AsWIF8+fPp7i4mAkTJpCXl8ett97Kjh07eOWVVxQ0RZEecRERkShwOp188803zJo1i+HDh3P11VeT%0AkZHBV199xcaNG5kyZQoTJkygpKSE3/3ud9x9992cd955vPrqqwAKmqJEpToREZF2ZG3unjt3Lo88%0A8giJiYls27aNiy66CKfTyaBBg/jNb37D7bffTvfu3SkpKaGqqorKykodlRJlCldFRETagTHAMiEh%0AgcrKShwOBzNmzOCSSy7hggsu4MCBAwB8+umnlJWV0dDQwBNPPEHXrl0ZMGAADodDQZMNKOMkIiLS%0AhkpKSsjLyzP/+9Zbb2X58uWce+659O3bl6VLlzJ16lQcDgeffPIJiYmJjBo1igMHDlBYWMjcuXN5%0A8MEHo/gbiJUCJxERkTZQVFTEFVdcQWVlJddeey333nsvmzZtYu7cuXz55Zf827/9G8888wzvvvsu%0Au3fv5uWXX2bIkCGcc845+Hw+pkyZwjnnnBPtX0MCaLSoiIhIhE2ePJnVq1dz1VVXkZWVxYYNGygq%0AKuLiiy9m6NChjBkzht27dzNz5kyuuOIKhg0bhsPhYNGiRSQkJPDee+8paLIpZZxEREQi7Kc//Skf%0Af/yx2dc0ceJECgsLKSgoYO3atQwfPpwPPviA2NhYli1bRkZGBtdccw1ffvklF198cZRXL01Rc7iI%0AiEiEffjhh3To0IHJkyebH/N4PLz11lskJyfTvXt3Pv/8cx566CFuu+02/vSnPwEoaDoDqFQnIiLS%0ABp544glmzpzJ999/z549e7jnnnsAmD9/PitXruTqq6+mvr6eRYsWcfvtt0d5tRIqlepERETaSN++%0AfdmzZw8NDQ2nfU5luTOTSnUiIiJt5NNPP8Xn8/Haa68Bp6aFe71eQGW5M5UyTiIiIm3o2muvZc2a%0ANeh2+8OgjJOIiEgbeuutt5gwYUK0lyERooyTiIiISIiUcRIREREJkQInERERkRApcBJpRHFxMcOG%0ADSMtLY3c3FyGDBlCUVERAF6vF4/HY+6OERGRs4MGYIo04re//S3FxcWsWrWKjz/+mOPHj1NVVQVA%0AbGwssbHB33cYQVVsbCxxcXGnfcz6tU6nk+Tk5Ea/l4iI2Iuaw0WCcDqdDB8+nIKCAt5++23z45WV%0AlWRkZLBx40bef/99evbsyYgRI+jTpw9er7dFAVBlZSUTJkygvLycr776CrfbTUJCAi6XiwULFuB0%0AOlm0aBFer9fMbDUVsImISNvTFVgkiNTUVHr16sW6devo1asX8+bNw+v1kpGRwWuvvcacOXP461//%0AyuOPP84tt9wCwMyZM8nJyaF///507NiRK664AjgVhM2dO5df/vKX3HzzzbzzzjvAqXOr3G43GRkZ%0AAGZw5HK52LBhAx9//DGAmbmKi4s7LWgyMllut9uvbGh8zFpOtAZgIiLSOgqcRBqxYsUKFi1aRH5+%0APgsWLGDEiBEALFy4kJ07d/LMM8/w4IMPUlRUxNy5c0lNTaW6uprRo0fz3//93+zcuZN7772X1NRU%0AGhoaiI2N5YsvvmDOnDns3r0br9dLTU2NGTgZ3G43APn5+cCpYxlmzZrFvHnz2LZtG4BfBiouLo6E%0AhARiY2PNjxsfswZbW7Zs4fe//z07duwA4KmnnmLYsGEcPXrUDLRERKRpCpxEGpGQkMA999zD6tWr%0AmTp1Knv27GHBggXU19fjdruZPn06c+bMwel0mudR9e7dm3/9139lzJgxJCYmsn37dgD69evHj3/8%0AY0aPHs3+/ft55plnyMnJwel0kpWV5fdzT548SU1NDfn5+VRXV7Nw4ULWr1/Pq6++yrRp0/j000/5%0A5JNPGDBgAN27dyctLY3zzjuPDz74gNjYWBwOBw899BBjx47lxRdfZNOmTQCsW7eOtWvXUl5eDsB3%0A331HSUkJubm5ZqAlIiJNU+AkEkRRURGbN28GICcnhxEjRtDQ0EBeXh5Op5P77ruPwsJCysvLOX78%0AOGPHjmXfvn1kZmaSlJQEnAqAzj//fP70pz/x8MMPs3LlSt5//30qKiro3LkzLpeLkydPkpOTA2Bm%0AhlwuFy6XiwsvvJA//OEPbNiwgeHDh/Phhx9y/Phx5s2bR9euXdmzZw+9evWiurqakydPsmjRIgCm%0ATZvGsmXL2Lt3L4899hjjxo3jgQce4MMPP2T37t2MHDmSGTNmUFtbi8/nY9SoUZx77rnMnj273R9n%0AEZEzjQInkSA8Hg833HADycnJZGdnM336dH7+858zdepUBg8ezKpVq3jggQdYunQpTz31FAA+n49v%0Av/2W2tpaAMrKyhgyZAiLFy8mOzub/fv38+2335KUlERKSgpOp5P6+nq6devm97Nra2vNoOuzzz4D%0A4J133mHQoEG4XC569erF1q1bycvL49prrwUgLy+PhoYGduzYwfbt25k6dSrffvutGfBNmjSJoUOH%0Acumll/LRRx/x0ksv4XQ6qaio4Pzzz6d3796sWLGCdevWteOjLCJy5tE4ApEgevXqxSeffMLu3bsp%0ALi6mrq6OKVOmAPDnP/+Za665hlWrVlFdXc0ll1zC/fffT1VVFZmZmVxyySVUV1czdOhQxo8fT0lJ%0ACS+++CKjR4+mvr4ep9PJBRdcQGlpKW63m9zcXMA/4+Tz+cjMzCQhIYFhw4axZs0av/UtXryYDh06%0A0L17d+BUoJeVlcXGjRvJyclh4MCBAAwePJgvvvgCj8fD0aNHSUhIoGvXrgAcOXKEvn37snjxYuLi%0A4sjKymLbtm38+te/bpfHWETkTKTASaQRBQUFFBQUBP1cYCADUFVVxc0338ykSZMoLCzksssuIy0t%0AjQceeIBdu3axc+dORo4cSWFhIX369KGmpob4+Hjy8vL8vk9ZWRnV1dW4XC7mzJnD1KlTmTBhAiNG%0AjGDHjh3Mnz/fLLMZ/VF1dXUkJiYycuRIHnnkEdLT0wHYunUrdXV15OXlUVlZSUpKijlbqqamhkGD%0ABuF2u4mLi8PtdptBlYiIBKfASaQJ1u371lEA1h1oxs62hoYGsrOzufDCC7nwwgvNzycmJvLGG2+Y%0A//3000+b/37o0CHz342AZsiQIcyfP5/+/fuTkZHBTTfdxMqVK9mwYQMJd4FZLAAAAtRJREFUCQk8%0A/PDD1NfX4/V66dKlCwAVFRV4vV769etHfn4+9913HyNGjGDz5s3ExcWRlpZGx44d8Xg8ZGZmmr9D%0Aenq62RTu8Xg455xzIvK4iYj8UGkApkgEGUMwA4dhGoFWbGwsHo+HxMTEFn2/5j63adMmunXrRt++%0AfSksLOR3v/sdDoeD4uJiunbtynvvvcdXX33FVVddRV1dHe+//z5XX301d911F3PmzMHr9RIfH89n%0An33G4MGDw3wURER+uBQ4idiQx+MxM1DWIZbWY1wa85vf/AaArKwslixZwiOPPMJdd91lfr6yspLk%0A5GS++eYbunfvTl5eHnV1dUydOpXly5eTnJzcRr+ViMiZT4GTyA+ANdP1+9//no0bN1JZWcnPfvYz%0AXnjhhWgvT0TkB0OBk8hZKlg5UUMwRUSapsBJREREJEQagCkiIiISIgVOIiIiIiFS4CQiIiISIgVO%0AIiIiIiFS4CQiIiISIgVOIiIiIiFS4CQiIiISIgVOIiIiIiFS4CQiIiISIgVOIiIiIiFS4CQiIiIS%0AIgVOIiIiIiFS4CQiIiISIgVOIiIiIiFS4CQiIiISIgVOIiIiIiFS4CQiIiISIgVOIiIiIiFS4CQi%0AIiISIgVOIiIiIiFS4CQiIiISIgVOIiIiIiFS4CQiIiISIgVOIiIiIiFS4CQiIiISIgVOIiIiIiFS%0A4CQiIiISIgVOIiIiIiFS4CQiIiISIgVOIiIiIiFS4CQiIiISIgVOIiIiIiFS4CQiIiISIgVOIiIi%0AIiFS4CQiIiISIgVOIiIiIiFS4CQiIiISIgVOIiIiIiFS4CQiIiISIgVOIiIiIiFS4CQiIiISIgVO%0AIiIiIiFS4CQiIiISIgVOIiIiIiFS4CQiIiISIgVOIiIiIiFS4CQiIiISIgVOIiIiIiFS4CQiIiIS%0AIgVOIiIiIiFS4CQiIiISIgVOIiIiIiFS4CQiIiISov8H9Ds12HzXJjMAAAAASUVORK5CYII=%0A">
            <a:extLst>
              <a:ext uri="{FF2B5EF4-FFF2-40B4-BE49-F238E27FC236}">
                <a16:creationId xmlns:a16="http://schemas.microsoft.com/office/drawing/2014/main" id="{C45B5C90-5865-DD45-8D81-650065CEA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4E9713-2059-A148-A53E-A4074A3FE51C}"/>
              </a:ext>
            </a:extLst>
          </p:cNvPr>
          <p:cNvGrpSpPr/>
          <p:nvPr/>
        </p:nvGrpSpPr>
        <p:grpSpPr>
          <a:xfrm>
            <a:off x="6256107" y="1430595"/>
            <a:ext cx="4253116" cy="2566510"/>
            <a:chOff x="2837687" y="0"/>
            <a:chExt cx="6511467" cy="39292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9CFE26E-04EC-AD49-9DC4-3B1D9F0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193"/>
            <a:stretch/>
          </p:blipFill>
          <p:spPr>
            <a:xfrm>
              <a:off x="2842846" y="0"/>
              <a:ext cx="6506308" cy="3982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F5F0C6-53C4-ED48-B286-7E2670621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866"/>
            <a:stretch/>
          </p:blipFill>
          <p:spPr>
            <a:xfrm>
              <a:off x="2837687" y="353962"/>
              <a:ext cx="6506308" cy="3575332"/>
            </a:xfrm>
            <a:prstGeom prst="rect">
              <a:avLst/>
            </a:prstGeom>
          </p:spPr>
        </p:pic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39758A72-AA00-2E45-8BAE-26CF73DA840F}"/>
              </a:ext>
            </a:extLst>
          </p:cNvPr>
          <p:cNvSpPr txBox="1">
            <a:spLocks/>
          </p:cNvSpPr>
          <p:nvPr/>
        </p:nvSpPr>
        <p:spPr>
          <a:xfrm>
            <a:off x="6257667" y="4210637"/>
            <a:ext cx="5295900" cy="206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Powerful reason to use k-means</a:t>
            </a:r>
          </a:p>
          <a:p>
            <a:r>
              <a:rPr lang="en-US" dirty="0"/>
              <a:t>Large datasets can be used</a:t>
            </a:r>
          </a:p>
          <a:p>
            <a:pPr lvl="1"/>
            <a:r>
              <a:rPr lang="en-US" dirty="0"/>
              <a:t>Millions of rows or more!</a:t>
            </a:r>
          </a:p>
          <a:p>
            <a:pPr lvl="1"/>
            <a:r>
              <a:rPr lang="en-US" dirty="0"/>
              <a:t>Even if it was 2D, Excel might break</a:t>
            </a:r>
          </a:p>
          <a:p>
            <a:r>
              <a:rPr lang="en-US" dirty="0"/>
              <a:t>It is hard to visualize data in more than 2 or 3 dimensions.</a:t>
            </a:r>
          </a:p>
          <a:p>
            <a:pPr lvl="1"/>
            <a:r>
              <a:rPr lang="en-US" dirty="0"/>
              <a:t>2D = flat scatterplot</a:t>
            </a:r>
          </a:p>
          <a:p>
            <a:pPr lvl="1"/>
            <a:r>
              <a:rPr lang="en-US" dirty="0"/>
              <a:t>3D = scatterplot box</a:t>
            </a:r>
          </a:p>
          <a:p>
            <a:pPr lvl="1"/>
            <a:r>
              <a:rPr lang="en-US" dirty="0"/>
              <a:t>4D = scatterplot box with varying shapes?</a:t>
            </a:r>
          </a:p>
          <a:p>
            <a:pPr lvl="1"/>
            <a:r>
              <a:rPr lang="en-US" dirty="0"/>
              <a:t>5D = open a rift in space/time? </a:t>
            </a:r>
          </a:p>
        </p:txBody>
      </p:sp>
    </p:spTree>
    <p:extLst>
      <p:ext uri="{BB962C8B-B14F-4D97-AF65-F5344CB8AC3E}">
        <p14:creationId xmlns:p14="http://schemas.microsoft.com/office/powerpoint/2010/main" val="120293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4C10BA0-DF59-2540-BF64-B94E3F64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06" y="212963"/>
            <a:ext cx="10240962" cy="981308"/>
          </a:xfrm>
        </p:spPr>
        <p:txBody>
          <a:bodyPr/>
          <a:lstStyle/>
          <a:p>
            <a:r>
              <a:rPr lang="en-US" dirty="0"/>
              <a:t>Highly Dimensional example - Eating in the 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8B63-C47F-9F45-84BB-F23C35CB9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2F0B42-B539-A14D-8192-A90D264FD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8BBDE-673A-F54A-A4B1-99272251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69" y="1776743"/>
            <a:ext cx="5373077" cy="3358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F02D9-510F-4F43-8D07-8A63F01D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14051"/>
            <a:ext cx="4951449" cy="3923071"/>
          </a:xfrm>
          <a:prstGeom prst="rect">
            <a:avLst/>
          </a:prstGeom>
        </p:spPr>
      </p:pic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54592E6B-551E-5F4B-B040-719D28E1A855}"/>
              </a:ext>
            </a:extLst>
          </p:cNvPr>
          <p:cNvSpPr txBox="1">
            <a:spLocks/>
          </p:cNvSpPr>
          <p:nvPr/>
        </p:nvSpPr>
        <p:spPr>
          <a:xfrm>
            <a:off x="838200" y="1610772"/>
            <a:ext cx="3849329" cy="649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17 Dimensions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451E90B5-1A63-4740-BB0E-CCEA86A7EE23}"/>
              </a:ext>
            </a:extLst>
          </p:cNvPr>
          <p:cNvSpPr txBox="1">
            <a:spLocks/>
          </p:cNvSpPr>
          <p:nvPr/>
        </p:nvSpPr>
        <p:spPr>
          <a:xfrm>
            <a:off x="6318777" y="1610772"/>
            <a:ext cx="3849329" cy="6496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Reduced to 2 Dimensions using PCA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EA2470F0-8852-D449-A475-569BE4FDAB83}"/>
              </a:ext>
            </a:extLst>
          </p:cNvPr>
          <p:cNvSpPr txBox="1">
            <a:spLocks/>
          </p:cNvSpPr>
          <p:nvPr/>
        </p:nvSpPr>
        <p:spPr>
          <a:xfrm>
            <a:off x="6318778" y="5107497"/>
            <a:ext cx="5129168" cy="11489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Cool! Now what?</a:t>
            </a:r>
          </a:p>
          <a:p>
            <a:pPr lvl="1"/>
            <a:r>
              <a:rPr lang="en-US" dirty="0"/>
              <a:t>North Ireland is different from the others</a:t>
            </a:r>
          </a:p>
          <a:p>
            <a:pPr lvl="1"/>
            <a:r>
              <a:rPr lang="en-US" dirty="0"/>
              <a:t>Solve a problem</a:t>
            </a:r>
          </a:p>
          <a:p>
            <a:pPr lvl="2"/>
            <a:r>
              <a:rPr lang="en-US" dirty="0"/>
              <a:t>Can ignore it as an outlier</a:t>
            </a:r>
          </a:p>
          <a:p>
            <a:pPr lvl="2"/>
            <a:r>
              <a:rPr lang="en-US" dirty="0"/>
              <a:t>Can deep dive on N Ireland data to find why (Potatoes/Fruit)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E4DD1D-6796-C240-9662-1E5444D5440E}"/>
              </a:ext>
            </a:extLst>
          </p:cNvPr>
          <p:cNvSpPr/>
          <p:nvPr/>
        </p:nvSpPr>
        <p:spPr>
          <a:xfrm>
            <a:off x="732280" y="6092674"/>
            <a:ext cx="3828484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http://</a:t>
            </a:r>
            <a:r>
              <a:rPr lang="en-US" sz="1400" i="1" dirty="0" err="1"/>
              <a:t>setosa.io</a:t>
            </a:r>
            <a:r>
              <a:rPr lang="en-US" sz="1400" i="1" dirty="0"/>
              <a:t>/</a:t>
            </a:r>
            <a:r>
              <a:rPr lang="en-US" sz="1400" i="1" dirty="0" err="1"/>
              <a:t>ev</a:t>
            </a:r>
            <a:r>
              <a:rPr lang="en-US" sz="1400" i="1" dirty="0"/>
              <a:t>/principal-component-analysis/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B1FD1C-6DCE-8A41-80BF-EE0AE750E141}"/>
              </a:ext>
            </a:extLst>
          </p:cNvPr>
          <p:cNvSpPr/>
          <p:nvPr/>
        </p:nvSpPr>
        <p:spPr>
          <a:xfrm rot="20049206">
            <a:off x="7016879" y="2115461"/>
            <a:ext cx="1229017" cy="23276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D7287-7FAD-2B45-83B5-9D498BE6915D}"/>
              </a:ext>
            </a:extLst>
          </p:cNvPr>
          <p:cNvSpPr/>
          <p:nvPr/>
        </p:nvSpPr>
        <p:spPr>
          <a:xfrm>
            <a:off x="10242717" y="2595544"/>
            <a:ext cx="1229017" cy="8282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2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1E09142-AC70-3F4B-B8AA-1C1F4F55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84" y="3653817"/>
            <a:ext cx="8333280" cy="26876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40483-5249-1746-9954-A7AEE81F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858" y="212963"/>
            <a:ext cx="10255710" cy="981308"/>
          </a:xfrm>
        </p:spPr>
        <p:txBody>
          <a:bodyPr/>
          <a:lstStyle/>
          <a:p>
            <a:r>
              <a:rPr lang="en-US" dirty="0"/>
              <a:t>Dimensions = Columns =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FE1AB-5CB6-DE41-9EAA-FC41A6C28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1963F3-391E-B940-9FA1-054E80319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FD7CC7-270C-9842-9269-D6213B6EE7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97858" y="1610772"/>
            <a:ext cx="10255710" cy="4599528"/>
          </a:xfrm>
        </p:spPr>
        <p:txBody>
          <a:bodyPr/>
          <a:lstStyle/>
          <a:p>
            <a:pPr lvl="3"/>
            <a:r>
              <a:rPr lang="en-US" sz="1800" dirty="0"/>
              <a:t>Principal Component Analysis</a:t>
            </a:r>
          </a:p>
          <a:p>
            <a:r>
              <a:rPr lang="en-US" sz="1600" dirty="0"/>
              <a:t>Method of summarizing some data, reducing dimensionality</a:t>
            </a:r>
          </a:p>
          <a:p>
            <a:pPr lvl="1"/>
            <a:r>
              <a:rPr lang="en-US" sz="1600" dirty="0"/>
              <a:t>Dimensions are just columns in data</a:t>
            </a:r>
          </a:p>
          <a:p>
            <a:pPr lvl="1"/>
            <a:r>
              <a:rPr lang="en-US" sz="1600" dirty="0"/>
              <a:t>Example: </a:t>
            </a:r>
          </a:p>
          <a:p>
            <a:pPr lvl="2"/>
            <a:r>
              <a:rPr lang="en-US" sz="1600" dirty="0"/>
              <a:t>Fruit can be described by its color, weight, length, etc. </a:t>
            </a:r>
          </a:p>
          <a:p>
            <a:pPr lvl="2"/>
            <a:r>
              <a:rPr lang="en-US" sz="1600" dirty="0"/>
              <a:t>If some of these are related, they may be redundant, so we can condense two dimensions into one!</a:t>
            </a:r>
          </a:p>
          <a:p>
            <a:pPr lvl="1"/>
            <a:r>
              <a:rPr lang="en-US" sz="1600" dirty="0"/>
              <a:t>Awesome explanation: </a:t>
            </a:r>
            <a:r>
              <a:rPr lang="en-US" sz="1600" dirty="0">
                <a:hlinkClick r:id="rId4"/>
              </a:rPr>
              <a:t>https://stats.stackexchange.com/a/140579/201844</a:t>
            </a:r>
            <a:endParaRPr lang="en-US" sz="1600" dirty="0"/>
          </a:p>
          <a:p>
            <a:pPr lvl="1"/>
            <a:r>
              <a:rPr lang="en-US" sz="1600" dirty="0"/>
              <a:t>Helps to visualize, cluster, and select important features (columns)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E7590-7458-1E48-8634-B75E47C78D68}"/>
              </a:ext>
            </a:extLst>
          </p:cNvPr>
          <p:cNvSpPr/>
          <p:nvPr/>
        </p:nvSpPr>
        <p:spPr>
          <a:xfrm>
            <a:off x="732280" y="6092674"/>
            <a:ext cx="3828484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http://</a:t>
            </a:r>
            <a:r>
              <a:rPr lang="en-US" sz="1400" i="1" dirty="0" err="1"/>
              <a:t>setosa.io</a:t>
            </a:r>
            <a:r>
              <a:rPr lang="en-US" sz="1400" i="1" dirty="0"/>
              <a:t>/</a:t>
            </a:r>
            <a:r>
              <a:rPr lang="en-US" sz="1400" i="1" dirty="0" err="1"/>
              <a:t>ev</a:t>
            </a:r>
            <a:r>
              <a:rPr lang="en-US" sz="1400" i="1" dirty="0"/>
              <a:t>/principal-component-analysis/</a:t>
            </a:r>
          </a:p>
        </p:txBody>
      </p:sp>
    </p:spTree>
    <p:extLst>
      <p:ext uri="{BB962C8B-B14F-4D97-AF65-F5344CB8AC3E}">
        <p14:creationId xmlns:p14="http://schemas.microsoft.com/office/powerpoint/2010/main" val="229537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4C10BA0-DF59-2540-BF64-B94E3F64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06" y="212963"/>
            <a:ext cx="10240962" cy="981308"/>
          </a:xfrm>
        </p:spPr>
        <p:txBody>
          <a:bodyPr/>
          <a:lstStyle/>
          <a:p>
            <a:r>
              <a:rPr lang="en-US" dirty="0"/>
              <a:t>after Clustering and classification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AAECF7-7D9D-D44A-8C09-7633E19EC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606" y="1610772"/>
            <a:ext cx="4821494" cy="4599528"/>
          </a:xfrm>
        </p:spPr>
        <p:txBody>
          <a:bodyPr/>
          <a:lstStyle/>
          <a:p>
            <a:pPr lvl="3"/>
            <a:r>
              <a:rPr lang="en-US" sz="1800" dirty="0"/>
              <a:t>New data point</a:t>
            </a:r>
          </a:p>
          <a:p>
            <a:pPr lvl="1"/>
            <a:r>
              <a:rPr lang="en-US" sz="1600" dirty="0"/>
              <a:t>Use model in 2 ways:</a:t>
            </a:r>
          </a:p>
          <a:p>
            <a:pPr lvl="2"/>
            <a:r>
              <a:rPr lang="en-US" sz="1600" dirty="0"/>
              <a:t>Plug it in and see which category it falls under</a:t>
            </a:r>
          </a:p>
          <a:p>
            <a:pPr lvl="2"/>
            <a:r>
              <a:rPr lang="en-US" sz="1600" dirty="0"/>
              <a:t>Re-run K-Means with updated dataset</a:t>
            </a:r>
          </a:p>
          <a:p>
            <a:pPr lvl="3"/>
            <a:r>
              <a:rPr lang="en-US" sz="1800" dirty="0" err="1"/>
              <a:t>CompleteD</a:t>
            </a:r>
            <a:r>
              <a:rPr lang="en-US" sz="1800" dirty="0"/>
              <a:t> model, now what?</a:t>
            </a:r>
          </a:p>
          <a:p>
            <a:pPr lvl="1"/>
            <a:r>
              <a:rPr lang="en-US" dirty="0"/>
              <a:t>Solve a problem or answer a question</a:t>
            </a:r>
          </a:p>
          <a:p>
            <a:pPr lvl="2"/>
            <a:r>
              <a:rPr lang="en-US" dirty="0"/>
              <a:t>What proposals is this new one most like?</a:t>
            </a:r>
          </a:p>
          <a:p>
            <a:pPr lvl="2"/>
            <a:r>
              <a:rPr lang="en-US" dirty="0"/>
              <a:t>Would this group perform better with a different schedule?</a:t>
            </a:r>
          </a:p>
          <a:p>
            <a:pPr lvl="1"/>
            <a:r>
              <a:rPr lang="en-US" dirty="0"/>
              <a:t>Perform A/B testing on different groups</a:t>
            </a:r>
          </a:p>
          <a:p>
            <a:pPr lvl="1"/>
            <a:r>
              <a:rPr lang="en-US" dirty="0"/>
              <a:t>Identify what the root cause is of separation</a:t>
            </a:r>
          </a:p>
          <a:p>
            <a:pPr lvl="3"/>
            <a:r>
              <a:rPr lang="en-US" dirty="0"/>
              <a:t>Go learn the next </a:t>
            </a:r>
            <a:r>
              <a:rPr lang="en-US"/>
              <a:t>algorithm!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8B63-C47F-9F45-84BB-F23C35CB9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2F0B42-B539-A14D-8192-A90D264FD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6" name="Picture 6" descr="Image result for k means clustering">
            <a:extLst>
              <a:ext uri="{FF2B5EF4-FFF2-40B4-BE49-F238E27FC236}">
                <a16:creationId xmlns:a16="http://schemas.microsoft.com/office/drawing/2014/main" id="{112B3553-80CB-D147-9C7A-16A217C13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9"/>
          <a:stretch/>
        </p:blipFill>
        <p:spPr bwMode="auto">
          <a:xfrm>
            <a:off x="6017342" y="1521744"/>
            <a:ext cx="4869690" cy="48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1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74C06-63B5-C849-A11E-23B7D19B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0" y="212963"/>
            <a:ext cx="10236398" cy="981308"/>
          </a:xfrm>
        </p:spPr>
        <p:txBody>
          <a:bodyPr/>
          <a:lstStyle/>
          <a:p>
            <a:r>
              <a:rPr lang="en-US" dirty="0"/>
              <a:t>How Does this relate to Client work (SPAWAR,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2C885-C856-8D43-A2FA-FEB3C01DE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170" y="1610772"/>
            <a:ext cx="4816929" cy="4599528"/>
          </a:xfrm>
        </p:spPr>
        <p:txBody>
          <a:bodyPr/>
          <a:lstStyle/>
          <a:p>
            <a:pPr lvl="3"/>
            <a:r>
              <a:rPr lang="en-US" sz="2000" dirty="0"/>
              <a:t>Business use cases</a:t>
            </a:r>
          </a:p>
          <a:p>
            <a:pPr lvl="1"/>
            <a:r>
              <a:rPr lang="en-US" sz="1800" dirty="0"/>
              <a:t>SPAWAR</a:t>
            </a:r>
          </a:p>
          <a:p>
            <a:pPr lvl="2"/>
            <a:r>
              <a:rPr lang="en-US" sz="1800" dirty="0"/>
              <a:t>Cluster ships</a:t>
            </a:r>
          </a:p>
          <a:p>
            <a:pPr lvl="2"/>
            <a:r>
              <a:rPr lang="en-US" sz="1800" dirty="0"/>
              <a:t>Cluster PMOs/WBS</a:t>
            </a:r>
          </a:p>
          <a:p>
            <a:pPr lvl="1"/>
            <a:r>
              <a:rPr lang="en-US" sz="1800" dirty="0"/>
              <a:t>Different customer segments</a:t>
            </a:r>
          </a:p>
          <a:p>
            <a:pPr lvl="2"/>
            <a:r>
              <a:rPr lang="en-US" sz="1800" dirty="0"/>
              <a:t>Respond differently to promotions</a:t>
            </a:r>
          </a:p>
          <a:p>
            <a:pPr lvl="2"/>
            <a:r>
              <a:rPr lang="en-US" sz="1800" dirty="0"/>
              <a:t>Want different services</a:t>
            </a:r>
          </a:p>
          <a:p>
            <a:pPr lvl="1"/>
            <a:r>
              <a:rPr lang="en-US" sz="1800" dirty="0"/>
              <a:t>Data Science projects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3B1482-DF71-A249-8953-476DD4D706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en-US" sz="2000" dirty="0"/>
              <a:t>PMO/Project comparison</a:t>
            </a:r>
          </a:p>
          <a:p>
            <a:r>
              <a:rPr lang="en-US" sz="1800" dirty="0"/>
              <a:t>Cluster/classify programs based on how they spend their money</a:t>
            </a:r>
          </a:p>
          <a:p>
            <a:pPr lvl="1"/>
            <a:r>
              <a:rPr lang="en-US" sz="1800" dirty="0"/>
              <a:t>See which WBS elements are for which PMOs</a:t>
            </a:r>
          </a:p>
          <a:p>
            <a:pPr lvl="1"/>
            <a:r>
              <a:rPr lang="en-US" sz="1800" dirty="0"/>
              <a:t>Find similar programs to current/new ones</a:t>
            </a:r>
          </a:p>
          <a:p>
            <a:pPr lvl="2"/>
            <a:r>
              <a:rPr lang="en-US" sz="1800" dirty="0"/>
              <a:t>Proposal writing</a:t>
            </a:r>
          </a:p>
          <a:p>
            <a:pPr lvl="2"/>
            <a:r>
              <a:rPr lang="en-US" sz="1800" dirty="0"/>
              <a:t>Could use historical data to do trend analysis</a:t>
            </a:r>
          </a:p>
          <a:p>
            <a:pPr lvl="1"/>
            <a:r>
              <a:rPr lang="en-US" sz="1800" dirty="0"/>
              <a:t>Clustering vendors based on technology/budget,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D16C-AA1D-7243-A2F7-937A521AB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4FAD20-F13E-EA4A-B97B-880D796E2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2052" name="Picture 4" descr="Image result for mothball fleet ships">
            <a:extLst>
              <a:ext uri="{FF2B5EF4-FFF2-40B4-BE49-F238E27FC236}">
                <a16:creationId xmlns:a16="http://schemas.microsoft.com/office/drawing/2014/main" id="{7FB08181-5672-CE4D-A3B2-CD5982056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9436"/>
          <a:stretch/>
        </p:blipFill>
        <p:spPr bwMode="auto">
          <a:xfrm>
            <a:off x="3725634" y="4100053"/>
            <a:ext cx="4458570" cy="21676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E665D-507C-7640-8A09-E396C28102FB}"/>
              </a:ext>
            </a:extLst>
          </p:cNvPr>
          <p:cNvSpPr txBox="1"/>
          <p:nvPr/>
        </p:nvSpPr>
        <p:spPr>
          <a:xfrm rot="20306106">
            <a:off x="8555617" y="4768389"/>
            <a:ext cx="2457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all" spc="100" dirty="0">
                <a:solidFill>
                  <a:schemeClr val="accent2"/>
                </a:solidFill>
                <a:latin typeface="Calibri" charset="0"/>
                <a:cs typeface="Calibri" charset="0"/>
              </a:rPr>
              <a:t>Ideas?</a:t>
            </a:r>
          </a:p>
        </p:txBody>
      </p:sp>
    </p:spTree>
    <p:extLst>
      <p:ext uri="{BB962C8B-B14F-4D97-AF65-F5344CB8AC3E}">
        <p14:creationId xmlns:p14="http://schemas.microsoft.com/office/powerpoint/2010/main" val="15917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8356-8501-3F4F-B69F-69EB646E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10" y="212963"/>
            <a:ext cx="10270458" cy="981308"/>
          </a:xfrm>
        </p:spPr>
        <p:txBody>
          <a:bodyPr/>
          <a:lstStyle/>
          <a:p>
            <a:r>
              <a:rPr lang="en-US" dirty="0"/>
              <a:t>How could this be useful at 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01DBA-DF45-8E49-87DF-1FEBA2DEC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D4EBB-AB39-2544-ADF1-9637C9A64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83F741-193D-284E-9E08-7E51B6F63946}"/>
              </a:ext>
            </a:extLst>
          </p:cNvPr>
          <p:cNvGrpSpPr/>
          <p:nvPr/>
        </p:nvGrpSpPr>
        <p:grpSpPr>
          <a:xfrm>
            <a:off x="804662" y="2383903"/>
            <a:ext cx="4721942" cy="2956421"/>
            <a:chOff x="604426" y="1494362"/>
            <a:chExt cx="4721942" cy="295642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1C7E2-34F8-5A49-B805-54DD26AABB4A}"/>
                </a:ext>
              </a:extLst>
            </p:cNvPr>
            <p:cNvSpPr/>
            <p:nvPr/>
          </p:nvSpPr>
          <p:spPr>
            <a:xfrm>
              <a:off x="604426" y="1494362"/>
              <a:ext cx="4721942" cy="2956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9748B2-E2F4-2E47-BDA5-467770E8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632" y="1610772"/>
              <a:ext cx="4508500" cy="27432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B1FC20-16DE-CE43-9280-67D858740222}"/>
              </a:ext>
            </a:extLst>
          </p:cNvPr>
          <p:cNvGrpSpPr/>
          <p:nvPr/>
        </p:nvGrpSpPr>
        <p:grpSpPr>
          <a:xfrm>
            <a:off x="1153425" y="2853919"/>
            <a:ext cx="4721942" cy="2956421"/>
            <a:chOff x="838200" y="1799304"/>
            <a:chExt cx="4721942" cy="29564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063CB9-251B-EA49-BD5D-902F02C48215}"/>
                </a:ext>
              </a:extLst>
            </p:cNvPr>
            <p:cNvSpPr/>
            <p:nvPr/>
          </p:nvSpPr>
          <p:spPr>
            <a:xfrm>
              <a:off x="838200" y="1799304"/>
              <a:ext cx="4721942" cy="2956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F279C9-384B-E44C-A81F-DEFB24D5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898" y="1932216"/>
              <a:ext cx="4508500" cy="267970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040A34C-9D91-C24F-A3DA-EFDBCFD7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056" y="3606040"/>
            <a:ext cx="4276934" cy="256616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31F440EC-77E8-0748-AA5A-B8B94B71B855}"/>
              </a:ext>
            </a:extLst>
          </p:cNvPr>
          <p:cNvSpPr/>
          <p:nvPr/>
        </p:nvSpPr>
        <p:spPr>
          <a:xfrm>
            <a:off x="7410467" y="4011843"/>
            <a:ext cx="1283110" cy="165424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7C9636-3A9E-5348-8C4E-D671E27B9863}"/>
              </a:ext>
            </a:extLst>
          </p:cNvPr>
          <p:cNvSpPr/>
          <p:nvPr/>
        </p:nvSpPr>
        <p:spPr>
          <a:xfrm>
            <a:off x="9483917" y="4024066"/>
            <a:ext cx="996673" cy="6156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C6D7D3-70FE-CD46-996E-5CE185092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27" y="1442229"/>
            <a:ext cx="5537200" cy="20447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545E5D3-43BF-BC4F-A70E-2070F9FBB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27" y="1442229"/>
            <a:ext cx="5537200" cy="20447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C9338B3-DA2A-C642-8509-610832EEF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427" y="1442229"/>
            <a:ext cx="5537200" cy="20447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117AC1F-5B6A-C445-8139-325B88E89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427" y="1442229"/>
            <a:ext cx="5537200" cy="20447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2B34D3A-C7D1-0D49-BB06-D9BCF03A2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7427" y="1442229"/>
            <a:ext cx="5537200" cy="2044700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3553342D-42C9-4747-9CE2-72160CC51A1F}"/>
              </a:ext>
            </a:extLst>
          </p:cNvPr>
          <p:cNvSpPr txBox="1">
            <a:spLocks/>
          </p:cNvSpPr>
          <p:nvPr/>
        </p:nvSpPr>
        <p:spPr>
          <a:xfrm>
            <a:off x="1283110" y="1457015"/>
            <a:ext cx="4549803" cy="9184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/>
              <a:t>SPAWAR/PMO Work Breakdown Structure (WBS) Example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221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DB6107-E717-E64A-90A4-5ED9F640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280E4-241B-B140-A84E-2381D9763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A89A7-D624-1040-B7AD-ED1F2DAAD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026" name="Picture 2" descr="https://raw.githubusercontent.com/brohrer-ms/public-hosting/master/smiley/smiley_dots_small.png">
            <a:extLst>
              <a:ext uri="{FF2B5EF4-FFF2-40B4-BE49-F238E27FC236}">
                <a16:creationId xmlns:a16="http://schemas.microsoft.com/office/drawing/2014/main" id="{00E3C78E-D8D7-C84B-AC37-16F51FF3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52" y="1684420"/>
            <a:ext cx="4779471" cy="45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0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E43E38-021E-490F-B5CC-54AC3B40B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  <a:p>
            <a:endParaRPr lang="en-US" dirty="0"/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4619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D565-7C88-974F-98DD-B55C77D1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D4CA0-0FE8-8846-B120-E2D07D66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A3FAD-6064-1840-B803-D43BD5CE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Booz Allen Hamilton Internal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0874B1-0B3E-EB41-9F70-258828C1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71"/>
            <a:ext cx="6669097" cy="4789679"/>
          </a:xfrm>
        </p:spPr>
        <p:txBody>
          <a:bodyPr vert="horz" lIns="0" tIns="0" rIns="0" bIns="0" rtlCol="0" anchor="t">
            <a:noAutofit/>
          </a:bodyPr>
          <a:lstStyle/>
          <a:p>
            <a:pPr lvl="3"/>
            <a:r>
              <a:rPr lang="en-US" sz="2000" dirty="0"/>
              <a:t>Data science 5k (DS5K) wave 4 Starts July 9!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/>
              <a:t>Anyone here doing it?</a:t>
            </a:r>
          </a:p>
          <a:p>
            <a:pPr marL="0" indent="0">
              <a:buNone/>
            </a:pPr>
            <a:r>
              <a:rPr lang="en-US" sz="2000" b="1" cap="all" spc="100" dirty="0">
                <a:solidFill>
                  <a:schemeClr val="accent2"/>
                </a:solidFill>
              </a:rPr>
              <a:t>Let us know what you’re interested in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Quick survey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/>
              <a:t>You can use your phone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/>
              <a:t>It’s completely anonymous, we can prove it!</a:t>
            </a:r>
          </a:p>
          <a:p>
            <a:pPr marL="0" indent="0">
              <a:buNone/>
            </a:pPr>
            <a:r>
              <a:rPr lang="en-US" sz="2000" b="1" cap="all" spc="100" dirty="0">
                <a:solidFill>
                  <a:schemeClr val="accent2"/>
                </a:solidFill>
              </a:rPr>
              <a:t>Join the group for updates</a:t>
            </a:r>
            <a:endParaRPr lang="en-US" sz="1800" dirty="0"/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You can view our site, Slack channel, etc. without joining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/>
              <a:t>But, updates are sent to the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Group notifications will be muted by default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/>
              <a:t>Event invites are sent to member list’s emails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Visit </a:t>
            </a:r>
            <a:r>
              <a:rPr lang="en-US" sz="1600" dirty="0">
                <a:hlinkClick r:id="rId2"/>
              </a:rPr>
              <a:t>https://boozallen.sharepoint.com/sites/socal-ds-meetups</a:t>
            </a:r>
            <a:endParaRPr lang="en-US" sz="1600" dirty="0"/>
          </a:p>
          <a:p>
            <a:pPr marL="0" lvl="0" indent="0">
              <a:buNone/>
            </a:pPr>
            <a:r>
              <a:rPr lang="en-US" sz="2000" b="1" cap="all" spc="100" dirty="0">
                <a:solidFill>
                  <a:srgbClr val="94368D"/>
                </a:solidFill>
              </a:rPr>
              <a:t>Brown bag Lunch Sessions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“Python for Data Analysis, 2nd Edition” by Wes McKinney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Learn how to do specific tasks in a casual environment</a:t>
            </a:r>
            <a:endParaRPr lang="en-US" sz="1800" dirty="0">
              <a:solidFill>
                <a:srgbClr val="000000"/>
              </a:solidFill>
            </a:endParaRP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8D9B4-7FDD-1142-8789-4E1865B99378}"/>
              </a:ext>
            </a:extLst>
          </p:cNvPr>
          <p:cNvGrpSpPr/>
          <p:nvPr/>
        </p:nvGrpSpPr>
        <p:grpSpPr>
          <a:xfrm>
            <a:off x="8597469" y="2548055"/>
            <a:ext cx="2098850" cy="2498960"/>
            <a:chOff x="9454719" y="2593512"/>
            <a:chExt cx="2098850" cy="2498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24B81C-4068-4B4C-92C8-C5793FB9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4719" y="2593512"/>
              <a:ext cx="2098850" cy="20988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CD2C2-7EA2-4D49-A50C-66B2AE823484}"/>
                </a:ext>
              </a:extLst>
            </p:cNvPr>
            <p:cNvSpPr txBox="1"/>
            <p:nvPr/>
          </p:nvSpPr>
          <p:spPr>
            <a:xfrm>
              <a:off x="9454719" y="4692362"/>
              <a:ext cx="20988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cap="all" spc="100">
                  <a:solidFill>
                    <a:schemeClr val="accent2"/>
                  </a:solidFill>
                  <a:latin typeface="Calibri" charset="0"/>
                  <a:cs typeface="Calibri" charset="0"/>
                </a:rPr>
                <a:t>QR to 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8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E43E38-021E-490F-B5CC-54AC3B40B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22203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D62DC-303C-5F42-B1E8-2270D9ADE7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Guest Speaker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28E97-B061-D94D-9B4D-A8FC97EED0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0038" y="6400800"/>
            <a:ext cx="461962" cy="457200"/>
          </a:xfrm>
        </p:spPr>
        <p:txBody>
          <a:bodyPr/>
          <a:lstStyle/>
          <a:p>
            <a:fld id="{EACE6E22-E655-5947-A8B4-6F095FBA2C12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45D53-320A-3E44-AE96-0F7FCB782AA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4943475" cy="457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Booz Allen Hamilton Internal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A6F65-13D2-6F4B-8758-A65156F86CA9}"/>
              </a:ext>
            </a:extLst>
          </p:cNvPr>
          <p:cNvSpPr txBox="1"/>
          <p:nvPr/>
        </p:nvSpPr>
        <p:spPr>
          <a:xfrm>
            <a:off x="3297615" y="3624944"/>
            <a:ext cx="55734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i="1">
                <a:solidFill>
                  <a:schemeClr val="bg1"/>
                </a:solidFill>
                <a:latin typeface="Georgia" panose="02040502050405020303" pitchFamily="18" charset="0"/>
              </a:rPr>
              <a:t>Aaron </a:t>
            </a:r>
            <a:r>
              <a:rPr lang="en-US" sz="6000" i="1">
                <a:solidFill>
                  <a:srgbClr val="FFFFFF"/>
                </a:solidFill>
                <a:latin typeface="Georgia"/>
              </a:rPr>
              <a:t>Penne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1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8151-06A3-8640-BF9F-21CB4ED9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68" y="212963"/>
            <a:ext cx="10270200" cy="981308"/>
          </a:xfrm>
        </p:spPr>
        <p:txBody>
          <a:bodyPr/>
          <a:lstStyle/>
          <a:p>
            <a:r>
              <a:rPr lang="en-US" dirty="0"/>
              <a:t>About Me – Aaron Penne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BB63AB-84B8-4E4B-BBA0-558BE1419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395628" y="2402460"/>
            <a:ext cx="3819230" cy="2864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CC7E8-0B53-384D-A458-BE16A21E2F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70552" y="1534906"/>
            <a:ext cx="6483016" cy="4599528"/>
          </a:xfrm>
        </p:spPr>
        <p:txBody>
          <a:bodyPr/>
          <a:lstStyle/>
          <a:p>
            <a:pPr lvl="3"/>
            <a:r>
              <a:rPr lang="en-US" sz="2400" dirty="0"/>
              <a:t>Data Scientist – SIG</a:t>
            </a:r>
          </a:p>
          <a:p>
            <a:r>
              <a:rPr lang="en-US" sz="2400" dirty="0"/>
              <a:t>BS Electrical Engineering SDSU</a:t>
            </a:r>
          </a:p>
          <a:p>
            <a:r>
              <a:rPr lang="en-US" sz="2400" dirty="0"/>
              <a:t>MS Electrical Engineering UCSD</a:t>
            </a:r>
          </a:p>
          <a:p>
            <a:r>
              <a:rPr lang="en-US" sz="2400" dirty="0"/>
              <a:t>EE @ Northrop Grumman on Global Hawk</a:t>
            </a:r>
          </a:p>
          <a:p>
            <a:r>
              <a:rPr lang="en-US" sz="2400" dirty="0"/>
              <a:t>Data was more interesting than the components measuring the data</a:t>
            </a:r>
          </a:p>
          <a:p>
            <a:endParaRPr lang="en-US" sz="1800" dirty="0"/>
          </a:p>
          <a:p>
            <a:pPr lvl="3"/>
            <a:r>
              <a:rPr lang="en-US" dirty="0"/>
              <a:t>Contact Info</a:t>
            </a:r>
          </a:p>
          <a:p>
            <a:pPr marL="0" indent="0">
              <a:buNone/>
            </a:pPr>
            <a:r>
              <a:rPr lang="en-US" sz="1600" dirty="0"/>
              <a:t>Email: </a:t>
            </a:r>
            <a:r>
              <a:rPr lang="en-US" sz="1600" dirty="0">
                <a:solidFill>
                  <a:schemeClr val="accent5"/>
                </a:solidFill>
                <a:hlinkClick r:id="rId4"/>
              </a:rPr>
              <a:t>penne_aaron@bah.com</a:t>
            </a:r>
            <a:endParaRPr lang="en-US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/>
              <a:t>Slack: Aaron Penne</a:t>
            </a:r>
          </a:p>
          <a:p>
            <a:pPr marL="0" indent="0">
              <a:buNone/>
            </a:pPr>
            <a:r>
              <a:rPr lang="en-US" sz="1600" dirty="0"/>
              <a:t>Links: </a:t>
            </a:r>
            <a:r>
              <a:rPr lang="en-US" sz="1600" dirty="0">
                <a:hlinkClick r:id="rId5"/>
              </a:rPr>
              <a:t>Github</a:t>
            </a:r>
            <a:r>
              <a:rPr lang="en-US" sz="1600" dirty="0"/>
              <a:t> | </a:t>
            </a:r>
            <a:r>
              <a:rPr lang="en-US" sz="1600" dirty="0">
                <a:hlinkClick r:id="rId6"/>
              </a:rPr>
              <a:t>Linkedin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5081-94EB-D94F-88BF-0D9393938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38A9-03AD-EC43-9A09-92BC1B5A3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6BEF8-1BC0-8E4F-AD92-A7D79818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5439" y1="12630" x2="39453" y2="47266"/>
                        <a14:foregroundMark x1="79297" y1="31315" x2="84082" y2="34180"/>
                        <a14:foregroundMark x1="84082" y1="34180" x2="88086" y2="40169"/>
                        <a14:foregroundMark x1="88086" y1="40169" x2="89990" y2="56380"/>
                        <a14:backgroundMark x1="10010" y1="30404" x2="16016" y2="30404"/>
                        <a14:backgroundMark x1="16016" y1="30404" x2="18408" y2="28320"/>
                        <a14:backgroundMark x1="38232" y1="27148" x2="43164" y2="29753"/>
                        <a14:backgroundMark x1="43164" y1="29753" x2="54736" y2="31315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9379" y="3889862"/>
            <a:ext cx="3659696" cy="27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85370A-6B19-444C-BE68-7E6E6464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Clustering! What is it?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9F6A31-792C-A44F-B9A8-872C24E7D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410" y="1610772"/>
            <a:ext cx="10254158" cy="4599528"/>
          </a:xfrm>
        </p:spPr>
        <p:txBody>
          <a:bodyPr/>
          <a:lstStyle/>
          <a:p>
            <a:pPr lvl="3"/>
            <a:r>
              <a:rPr lang="en-US" sz="2000" dirty="0"/>
              <a:t>Discovering something new</a:t>
            </a:r>
          </a:p>
          <a:p>
            <a:pPr lvl="1"/>
            <a:r>
              <a:rPr lang="en-US" sz="1800" dirty="0"/>
              <a:t>Reveal inherent patterns/groupings in the data</a:t>
            </a:r>
          </a:p>
          <a:p>
            <a:pPr lvl="1"/>
            <a:r>
              <a:rPr lang="en-US" sz="1800" dirty="0"/>
              <a:t>Create groups of data that are more similar to each other than data in other groups</a:t>
            </a:r>
          </a:p>
          <a:p>
            <a:pPr lvl="1"/>
            <a:r>
              <a:rPr lang="en-US" sz="1800" dirty="0"/>
              <a:t>Create new feature (column) for more information</a:t>
            </a:r>
          </a:p>
          <a:p>
            <a:pPr lvl="3"/>
            <a:r>
              <a:rPr lang="en-US" sz="2000" dirty="0"/>
              <a:t>Where is this used?</a:t>
            </a:r>
            <a:endParaRPr lang="en-US" sz="1800" dirty="0"/>
          </a:p>
          <a:p>
            <a:pPr lvl="1"/>
            <a:r>
              <a:rPr lang="en-US" sz="1800" dirty="0"/>
              <a:t>Social media trend analysis</a:t>
            </a:r>
          </a:p>
          <a:p>
            <a:pPr lvl="1"/>
            <a:r>
              <a:rPr lang="en-US" sz="1800" dirty="0"/>
              <a:t>Machine learning classification</a:t>
            </a:r>
          </a:p>
          <a:p>
            <a:pPr lvl="1"/>
            <a:r>
              <a:rPr lang="en-US" sz="1800" dirty="0"/>
              <a:t>Identifying customer segments</a:t>
            </a:r>
          </a:p>
          <a:p>
            <a:pPr lvl="1"/>
            <a:r>
              <a:rPr lang="en-US" sz="1800" dirty="0"/>
              <a:t>Analyzing population demographics</a:t>
            </a:r>
            <a:endParaRPr lang="en-US" sz="2000" dirty="0"/>
          </a:p>
          <a:p>
            <a:pPr lvl="3"/>
            <a:endParaRPr lang="en-US" sz="2000" dirty="0"/>
          </a:p>
          <a:p>
            <a:pPr lvl="3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CF80B-4135-244E-90F0-8A69B9074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413379-E45B-AC4F-AC00-3A09161BD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708B8-9F09-3145-A260-EC493943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94" y="4730576"/>
            <a:ext cx="2884076" cy="157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F690C-64FB-7642-B81E-4A5D40B2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70" y="4845286"/>
            <a:ext cx="2819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8B63-C47F-9F45-84BB-F23C35CB9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2F0B42-B539-A14D-8192-A90D264FD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030" name="Picture 6" descr="Image result for k means clustering">
            <a:extLst>
              <a:ext uri="{FF2B5EF4-FFF2-40B4-BE49-F238E27FC236}">
                <a16:creationId xmlns:a16="http://schemas.microsoft.com/office/drawing/2014/main" id="{A36C38A0-CECB-5B47-94D2-02D993999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58"/>
          <a:stretch/>
        </p:blipFill>
        <p:spPr bwMode="auto">
          <a:xfrm>
            <a:off x="1299410" y="1521744"/>
            <a:ext cx="4730687" cy="48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0CF6B-3988-4C45-AD4C-65686D237647}"/>
              </a:ext>
            </a:extLst>
          </p:cNvPr>
          <p:cNvSpPr txBox="1"/>
          <p:nvPr/>
        </p:nvSpPr>
        <p:spPr>
          <a:xfrm rot="16200000">
            <a:off x="155439" y="3709572"/>
            <a:ext cx="4077730" cy="5386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Miles Per Gallon</a:t>
            </a:r>
          </a:p>
          <a:p>
            <a:pPr algn="ctr"/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31D2C-C162-5B42-9106-66DDF4C344C5}"/>
              </a:ext>
            </a:extLst>
          </p:cNvPr>
          <p:cNvSpPr txBox="1"/>
          <p:nvPr/>
        </p:nvSpPr>
        <p:spPr>
          <a:xfrm>
            <a:off x="2335427" y="5944282"/>
            <a:ext cx="369467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00" dirty="0"/>
          </a:p>
          <a:p>
            <a:pPr algn="ctr"/>
            <a:r>
              <a:rPr lang="en-US" dirty="0"/>
              <a:t>Cost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7CBE8E-DED5-984F-B182-C55ABEA094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lvl="3"/>
            <a:r>
              <a:rPr lang="en-US" sz="1800" dirty="0"/>
              <a:t>Setup</a:t>
            </a:r>
          </a:p>
          <a:p>
            <a:r>
              <a:rPr lang="en-US" sz="1600" dirty="0"/>
              <a:t>Doing research on cars, have tons of specs but no labels!</a:t>
            </a:r>
          </a:p>
          <a:p>
            <a:pPr lvl="1"/>
            <a:r>
              <a:rPr lang="en-US" sz="1600" dirty="0"/>
              <a:t>Unsupervised learning, don’t know the answers</a:t>
            </a:r>
          </a:p>
          <a:p>
            <a:pPr lvl="1"/>
            <a:r>
              <a:rPr lang="en-US" sz="1600" dirty="0"/>
              <a:t>Want to get some answers</a:t>
            </a:r>
          </a:p>
          <a:p>
            <a:pPr lvl="1"/>
            <a:r>
              <a:rPr lang="en-US" sz="1600" dirty="0"/>
              <a:t>MPG vs Cost</a:t>
            </a:r>
          </a:p>
          <a:p>
            <a:pPr lvl="3"/>
            <a:r>
              <a:rPr lang="en-US" sz="1800" dirty="0"/>
              <a:t>Questions</a:t>
            </a:r>
          </a:p>
          <a:p>
            <a:r>
              <a:rPr lang="en-US" sz="1600" dirty="0"/>
              <a:t>Can you identify any clusters as concentrated data points?</a:t>
            </a:r>
          </a:p>
          <a:p>
            <a:r>
              <a:rPr lang="en-US" sz="1600" dirty="0"/>
              <a:t>What if you had to select 2 clusters?</a:t>
            </a:r>
          </a:p>
          <a:p>
            <a:r>
              <a:rPr lang="en-US" sz="1600" dirty="0"/>
              <a:t>How about 3 clusters?</a:t>
            </a:r>
          </a:p>
          <a:p>
            <a:r>
              <a:rPr lang="en-US" sz="1600" dirty="0"/>
              <a:t>How exact can you get? What if they overlap?</a:t>
            </a:r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D403829C-E921-0648-98DE-377FE295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410" y="212963"/>
            <a:ext cx="10254157" cy="981308"/>
          </a:xfrm>
        </p:spPr>
        <p:txBody>
          <a:bodyPr/>
          <a:lstStyle/>
          <a:p>
            <a:r>
              <a:rPr lang="en-US" dirty="0"/>
              <a:t>Let’s Give it a Try</a:t>
            </a:r>
          </a:p>
        </p:txBody>
      </p:sp>
    </p:spTree>
    <p:extLst>
      <p:ext uri="{BB962C8B-B14F-4D97-AF65-F5344CB8AC3E}">
        <p14:creationId xmlns:p14="http://schemas.microsoft.com/office/powerpoint/2010/main" val="239325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4C10BA0-DF59-2540-BF64-B94E3F64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8B63-C47F-9F45-84BB-F23C35CB9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2F0B42-B539-A14D-8192-A90D264FD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030" name="Picture 6" descr="Image result for k means clustering">
            <a:extLst>
              <a:ext uri="{FF2B5EF4-FFF2-40B4-BE49-F238E27FC236}">
                <a16:creationId xmlns:a16="http://schemas.microsoft.com/office/drawing/2014/main" id="{A36C38A0-CECB-5B47-94D2-02D99399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1521744"/>
            <a:ext cx="9587622" cy="48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DC5C7B-5267-5642-AFE6-8085242FD86E}"/>
              </a:ext>
            </a:extLst>
          </p:cNvPr>
          <p:cNvSpPr txBox="1"/>
          <p:nvPr/>
        </p:nvSpPr>
        <p:spPr>
          <a:xfrm rot="16200000">
            <a:off x="155439" y="3709572"/>
            <a:ext cx="4077730" cy="5386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Miles Per Gallon</a:t>
            </a:r>
          </a:p>
          <a:p>
            <a:pPr algn="ctr"/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AF4AE-9075-1246-9CA2-F1967E20C64E}"/>
              </a:ext>
            </a:extLst>
          </p:cNvPr>
          <p:cNvSpPr txBox="1"/>
          <p:nvPr/>
        </p:nvSpPr>
        <p:spPr>
          <a:xfrm>
            <a:off x="2335427" y="5944282"/>
            <a:ext cx="369467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00" dirty="0"/>
          </a:p>
          <a:p>
            <a:pPr algn="ctr"/>
            <a:r>
              <a:rPr lang="en-US" dirty="0"/>
              <a:t>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1A92D-557E-F24E-AEA6-EEDF4C27C3E6}"/>
              </a:ext>
            </a:extLst>
          </p:cNvPr>
          <p:cNvSpPr txBox="1"/>
          <p:nvPr/>
        </p:nvSpPr>
        <p:spPr>
          <a:xfrm rot="16200000">
            <a:off x="4220209" y="3709571"/>
            <a:ext cx="4077730" cy="5386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Miles Per Gallon</a:t>
            </a:r>
          </a:p>
          <a:p>
            <a:pPr algn="ctr"/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52EC17-BBF2-1641-81F3-6E667DDF2129}"/>
              </a:ext>
            </a:extLst>
          </p:cNvPr>
          <p:cNvSpPr txBox="1"/>
          <p:nvPr/>
        </p:nvSpPr>
        <p:spPr>
          <a:xfrm>
            <a:off x="6400197" y="5944281"/>
            <a:ext cx="369467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00" dirty="0"/>
          </a:p>
          <a:p>
            <a:pPr algn="ctr"/>
            <a:r>
              <a:rPr lang="en-US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9B5C8-DE5F-5249-8D84-0DF452BF812A}"/>
              </a:ext>
            </a:extLst>
          </p:cNvPr>
          <p:cNvSpPr txBox="1"/>
          <p:nvPr/>
        </p:nvSpPr>
        <p:spPr>
          <a:xfrm>
            <a:off x="9399631" y="4732639"/>
            <a:ext cx="1309816" cy="3707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Sports Cars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BF797-4873-DF42-9550-A66C6D39944B}"/>
              </a:ext>
            </a:extLst>
          </p:cNvPr>
          <p:cNvSpPr txBox="1"/>
          <p:nvPr/>
        </p:nvSpPr>
        <p:spPr>
          <a:xfrm>
            <a:off x="9439959" y="2545153"/>
            <a:ext cx="1001500" cy="3707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A600"/>
                </a:solidFill>
              </a:rPr>
              <a:t>Hybrids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DA246-D07A-FD4C-9FC6-8B0689CD24C0}"/>
              </a:ext>
            </a:extLst>
          </p:cNvPr>
          <p:cNvSpPr txBox="1"/>
          <p:nvPr/>
        </p:nvSpPr>
        <p:spPr>
          <a:xfrm>
            <a:off x="6989589" y="3014709"/>
            <a:ext cx="48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89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F17C-1696-2041-8472-1ABFDD1F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Data Science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4E05-7374-7441-8B3C-2DA73756B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410" y="1610772"/>
            <a:ext cx="5853558" cy="4599528"/>
          </a:xfrm>
        </p:spPr>
        <p:txBody>
          <a:bodyPr/>
          <a:lstStyle/>
          <a:p>
            <a:pPr lvl="3"/>
            <a:r>
              <a:rPr lang="en-US" sz="1800" dirty="0"/>
              <a:t>K Means Clustering</a:t>
            </a:r>
          </a:p>
          <a:p>
            <a:pPr marL="0" indent="0">
              <a:buNone/>
            </a:pPr>
            <a:r>
              <a:rPr lang="en-US" sz="1600" dirty="0"/>
              <a:t>What if we had lots of columns? Millions of rows?</a:t>
            </a:r>
            <a:endParaRPr lang="en-US" sz="1800" dirty="0"/>
          </a:p>
          <a:p>
            <a:pPr lvl="3"/>
            <a:r>
              <a:rPr lang="en-US" sz="1800" dirty="0"/>
              <a:t>The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Pick a number of clusters (this is a tricky part)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Place that number of dots (centroids) on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Assign points to the nearest centroid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Move the centroids to the mean (average) of that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Repeat steps 3 &amp; 4 until there is no more movement!</a:t>
            </a:r>
          </a:p>
          <a:p>
            <a:pPr lvl="3"/>
            <a:r>
              <a:rPr lang="en-US" sz="1800" dirty="0"/>
              <a:t>Expectation-Maximization (EM)</a:t>
            </a:r>
          </a:p>
          <a:p>
            <a:pPr lvl="1"/>
            <a:r>
              <a:rPr lang="en-US" sz="1600" b="1" dirty="0"/>
              <a:t>Expectation</a:t>
            </a:r>
            <a:r>
              <a:rPr lang="en-US" sz="1600" dirty="0"/>
              <a:t> step (step 3) updates our guess</a:t>
            </a:r>
          </a:p>
          <a:p>
            <a:pPr lvl="1"/>
            <a:r>
              <a:rPr lang="en-US" sz="1600" b="1" dirty="0"/>
              <a:t>Maximization</a:t>
            </a:r>
            <a:r>
              <a:rPr lang="en-US" sz="1600" dirty="0"/>
              <a:t> step (step 4) maximizes some function, in this case that means calculating the mean</a:t>
            </a:r>
          </a:p>
          <a:p>
            <a:pPr lvl="3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BCBA-C9BB-9B4C-A15D-6EF3D3F55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33D6-E339-BC47-AABE-1665233B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5122" name="Picture 2" descr="https://jakevdp.github.io/PythonDataScienceHandbook/figures/05.11-expectation-maximization.png">
            <a:extLst>
              <a:ext uri="{FF2B5EF4-FFF2-40B4-BE49-F238E27FC236}">
                <a16:creationId xmlns:a16="http://schemas.microsoft.com/office/drawing/2014/main" id="{0AC7EE7A-1E39-DA4A-A018-99C918A7B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9" r="1556"/>
          <a:stretch/>
        </p:blipFill>
        <p:spPr bwMode="auto">
          <a:xfrm>
            <a:off x="9011269" y="4635190"/>
            <a:ext cx="1976285" cy="20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jakevdp.github.io/PythonDataScienceHandbook/figures/05.11-expectation-maximization.png">
            <a:extLst>
              <a:ext uri="{FF2B5EF4-FFF2-40B4-BE49-F238E27FC236}">
                <a16:creationId xmlns:a16="http://schemas.microsoft.com/office/drawing/2014/main" id="{234BF1A6-C132-D64A-9F5A-7C5A4E5E7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r="72569"/>
          <a:stretch/>
        </p:blipFill>
        <p:spPr bwMode="auto">
          <a:xfrm>
            <a:off x="7506929" y="703617"/>
            <a:ext cx="1999461" cy="20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akevdp.github.io/PythonDataScienceHandbook/figures/05.11-expectation-maximization.png">
            <a:extLst>
              <a:ext uri="{FF2B5EF4-FFF2-40B4-BE49-F238E27FC236}">
                <a16:creationId xmlns:a16="http://schemas.microsoft.com/office/drawing/2014/main" id="{5F8E2D34-1923-AC41-9276-4F279B310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-1090" r="27449" b="1090"/>
          <a:stretch/>
        </p:blipFill>
        <p:spPr bwMode="auto">
          <a:xfrm>
            <a:off x="7506929" y="2648699"/>
            <a:ext cx="3465872" cy="20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69C80D-BFE4-4444-B0B0-2F2AF6488663}"/>
              </a:ext>
            </a:extLst>
          </p:cNvPr>
          <p:cNvCxnSpPr>
            <a:cxnSpLocks/>
          </p:cNvCxnSpPr>
          <p:nvPr/>
        </p:nvCxnSpPr>
        <p:spPr>
          <a:xfrm>
            <a:off x="8937523" y="3574158"/>
            <a:ext cx="302342" cy="19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FD0DA3-3D50-A64D-9B8E-E1D636E004C0}"/>
              </a:ext>
            </a:extLst>
          </p:cNvPr>
          <p:cNvCxnSpPr>
            <a:cxnSpLocks/>
          </p:cNvCxnSpPr>
          <p:nvPr/>
        </p:nvCxnSpPr>
        <p:spPr>
          <a:xfrm>
            <a:off x="9955162" y="3574158"/>
            <a:ext cx="302342" cy="19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5F3B9B-2AEB-1949-B2BE-BE73F4759702}"/>
              </a:ext>
            </a:extLst>
          </p:cNvPr>
          <p:cNvCxnSpPr>
            <a:cxnSpLocks/>
          </p:cNvCxnSpPr>
          <p:nvPr/>
        </p:nvCxnSpPr>
        <p:spPr>
          <a:xfrm>
            <a:off x="7978878" y="3574158"/>
            <a:ext cx="302342" cy="19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9DECBB-BA03-A24E-8086-BE640C970981}"/>
              </a:ext>
            </a:extLst>
          </p:cNvPr>
          <p:cNvSpPr/>
          <p:nvPr/>
        </p:nvSpPr>
        <p:spPr>
          <a:xfrm>
            <a:off x="897539" y="600576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hlinkClick r:id="rId4"/>
              </a:rPr>
              <a:t>https://jakevdp.github.io/PythonDataScienceHandbook/05.11-k-means.html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110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DFFAFF-E72C-4A42-B85C-10E87FC7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45" y="1408736"/>
            <a:ext cx="6408994" cy="4806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4F17C-1696-2041-8472-1ABFDD1F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– In action!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BCBA-C9BB-9B4C-A15D-6EF3D3F55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33D6-E339-BC47-AABE-1665233B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F2895EC6-B28D-B748-8D78-01388C2B4383}"/>
              </a:ext>
            </a:extLst>
          </p:cNvPr>
          <p:cNvSpPr txBox="1">
            <a:spLocks/>
          </p:cNvSpPr>
          <p:nvPr/>
        </p:nvSpPr>
        <p:spPr>
          <a:xfrm>
            <a:off x="8937522" y="1610772"/>
            <a:ext cx="2616045" cy="459952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many clusters does this appear to have?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Where are they?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87A18C-43EA-554E-BBBB-AC935A2953F6}"/>
              </a:ext>
            </a:extLst>
          </p:cNvPr>
          <p:cNvSpPr/>
          <p:nvPr/>
        </p:nvSpPr>
        <p:spPr>
          <a:xfrm>
            <a:off x="897539" y="6005761"/>
            <a:ext cx="227697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hlinkClick r:id="rId3"/>
              </a:rPr>
              <a:t>http://</a:t>
            </a:r>
            <a:r>
              <a:rPr lang="en-US" sz="1400" i="1" dirty="0" err="1">
                <a:hlinkClick r:id="rId3"/>
              </a:rPr>
              <a:t>shabal.in</a:t>
            </a:r>
            <a:r>
              <a:rPr lang="en-US" sz="1400" i="1" dirty="0">
                <a:hlinkClick r:id="rId3"/>
              </a:rPr>
              <a:t>/</a:t>
            </a:r>
            <a:r>
              <a:rPr lang="en-US" sz="1400" i="1" dirty="0" err="1">
                <a:hlinkClick r:id="rId3"/>
              </a:rPr>
              <a:t>visuals.html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82958257"/>
      </p:ext>
    </p:extLst>
  </p:cSld>
  <p:clrMapOvr>
    <a:masterClrMapping/>
  </p:clrMapOvr>
</p:sld>
</file>

<file path=ppt/theme/theme1.xml><?xml version="1.0" encoding="utf-8"?>
<a:theme xmlns:a="http://schemas.openxmlformats.org/drawingml/2006/main" name="NW Narrow Master">
  <a:themeElements>
    <a:clrScheme name="Custom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4A2264"/>
      </a:accent1>
      <a:accent2>
        <a:srgbClr val="94368D"/>
      </a:accent2>
      <a:accent3>
        <a:srgbClr val="243646"/>
      </a:accent3>
      <a:accent4>
        <a:srgbClr val="00A6B7"/>
      </a:accent4>
      <a:accent5>
        <a:srgbClr val="D3461E"/>
      </a:accent5>
      <a:accent6>
        <a:srgbClr val="F6A81B"/>
      </a:accent6>
      <a:hlink>
        <a:srgbClr val="4A2264"/>
      </a:hlink>
      <a:folHlink>
        <a:srgbClr val="94358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 Wide" id="{AA8F943C-57B1-2942-BA6F-6EAE28575742}" vid="{821A8039-615D-1247-807E-8D1E2B5C5994}"/>
    </a:ext>
  </a:extLst>
</a:theme>
</file>

<file path=ppt/theme/theme2.xml><?xml version="1.0" encoding="utf-8"?>
<a:theme xmlns:a="http://schemas.openxmlformats.org/drawingml/2006/main" name="Wide">
  <a:themeElements>
    <a:clrScheme name="Custom 3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4A2264"/>
      </a:accent1>
      <a:accent2>
        <a:srgbClr val="94368D"/>
      </a:accent2>
      <a:accent3>
        <a:srgbClr val="243646"/>
      </a:accent3>
      <a:accent4>
        <a:srgbClr val="00A6B7"/>
      </a:accent4>
      <a:accent5>
        <a:srgbClr val="D3461E"/>
      </a:accent5>
      <a:accent6>
        <a:srgbClr val="F6A81B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 Wide" id="{AA8F943C-57B1-2942-BA6F-6EAE28575742}" vid="{FEBA2F4E-41B8-4545-AB72-C3D4435DDBEE}"/>
    </a:ext>
  </a:extLst>
</a:theme>
</file>

<file path=ppt/theme/theme3.xml><?xml version="1.0" encoding="utf-8"?>
<a:theme xmlns:a="http://schemas.openxmlformats.org/drawingml/2006/main" name="FC Master">
  <a:themeElements>
    <a:clrScheme name="Custom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4A2264"/>
      </a:accent1>
      <a:accent2>
        <a:srgbClr val="94368D"/>
      </a:accent2>
      <a:accent3>
        <a:srgbClr val="243646"/>
      </a:accent3>
      <a:accent4>
        <a:srgbClr val="00A6B7"/>
      </a:accent4>
      <a:accent5>
        <a:srgbClr val="D3461E"/>
      </a:accent5>
      <a:accent6>
        <a:srgbClr val="F6A81B"/>
      </a:accent6>
      <a:hlink>
        <a:srgbClr val="4A2264"/>
      </a:hlink>
      <a:folHlink>
        <a:srgbClr val="94358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 Wide" id="{AA8F943C-57B1-2942-BA6F-6EAE28575742}" vid="{B10DA765-B434-B64A-9D26-1A41A0F95B5A}"/>
    </a:ext>
  </a:extLst>
</a:theme>
</file>

<file path=ppt/theme/theme4.xml><?xml version="1.0" encoding="utf-8"?>
<a:theme xmlns:a="http://schemas.openxmlformats.org/drawingml/2006/main" name="1_Wide">
  <a:themeElements>
    <a:clrScheme name="Custom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4A2264"/>
      </a:accent1>
      <a:accent2>
        <a:srgbClr val="94368D"/>
      </a:accent2>
      <a:accent3>
        <a:srgbClr val="243646"/>
      </a:accent3>
      <a:accent4>
        <a:srgbClr val="00A6B7"/>
      </a:accent4>
      <a:accent5>
        <a:srgbClr val="D3461E"/>
      </a:accent5>
      <a:accent6>
        <a:srgbClr val="F6A81B"/>
      </a:accent6>
      <a:hlink>
        <a:srgbClr val="4A2264"/>
      </a:hlink>
      <a:folHlink>
        <a:srgbClr val="94358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 Wide" id="{AA8F943C-57B1-2942-BA6F-6EAE28575742}" vid="{FEBA2F4E-41B8-4545-AB72-C3D4435DDB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97d86fb-0e3b-4d77-8b00-d9075fc3bd30">
      <UserInfo>
        <DisplayName>Ly, Howard [USA]</DisplayName>
        <AccountId>106</AccountId>
        <AccountType/>
      </UserInfo>
      <UserInfo>
        <DisplayName>Halina, Katherine [USA]</DisplayName>
        <AccountId>107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43085C98A3443888A6938D151CCC5" ma:contentTypeVersion="4" ma:contentTypeDescription="Create a new document." ma:contentTypeScope="" ma:versionID="5f2d26200eda9c0c58961747d5097e2e">
  <xsd:schema xmlns:xsd="http://www.w3.org/2001/XMLSchema" xmlns:xs="http://www.w3.org/2001/XMLSchema" xmlns:p="http://schemas.microsoft.com/office/2006/metadata/properties" xmlns:ns2="8d291ef0-721c-43b0-bcdc-174d8a8c42cd" xmlns:ns3="397d86fb-0e3b-4d77-8b00-d9075fc3bd30" targetNamespace="http://schemas.microsoft.com/office/2006/metadata/properties" ma:root="true" ma:fieldsID="66464f74f8c4fd9e9c59198f3e53181f" ns2:_="" ns3:_="">
    <xsd:import namespace="8d291ef0-721c-43b0-bcdc-174d8a8c42cd"/>
    <xsd:import namespace="397d86fb-0e3b-4d77-8b00-d9075fc3bd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91ef0-721c-43b0-bcdc-174d8a8c42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d86fb-0e3b-4d77-8b00-d9075fc3bd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18246B-E4C5-4165-B7E3-9336199174FA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397d86fb-0e3b-4d77-8b00-d9075fc3bd30"/>
    <ds:schemaRef ds:uri="http://www.w3.org/XML/1998/namespace"/>
    <ds:schemaRef ds:uri="http://purl.org/dc/terms/"/>
    <ds:schemaRef ds:uri="http://schemas.openxmlformats.org/package/2006/metadata/core-properties"/>
    <ds:schemaRef ds:uri="8d291ef0-721c-43b0-bcdc-174d8a8c42cd"/>
  </ds:schemaRefs>
</ds:datastoreItem>
</file>

<file path=customXml/itemProps2.xml><?xml version="1.0" encoding="utf-8"?>
<ds:datastoreItem xmlns:ds="http://schemas.openxmlformats.org/officeDocument/2006/customXml" ds:itemID="{C9203BEB-1A13-4C3B-86D9-551EA30F63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291ef0-721c-43b0-bcdc-174d8a8c42cd"/>
    <ds:schemaRef ds:uri="397d86fb-0e3b-4d77-8b00-d9075fc3bd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660313-F05F-467B-8AE1-28D07BF949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1154</Words>
  <Application>Microsoft Macintosh PowerPoint</Application>
  <PresentationFormat>Widescreen</PresentationFormat>
  <Paragraphs>233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Georgia</vt:lpstr>
      <vt:lpstr>LucidaGrande</vt:lpstr>
      <vt:lpstr>oswald</vt:lpstr>
      <vt:lpstr>oswald</vt:lpstr>
      <vt:lpstr>Wingdings</vt:lpstr>
      <vt:lpstr>NW Narrow Master</vt:lpstr>
      <vt:lpstr>Wide</vt:lpstr>
      <vt:lpstr>FC Master</vt:lpstr>
      <vt:lpstr>1_Wide</vt:lpstr>
      <vt:lpstr>Data Science Meetups</vt:lpstr>
      <vt:lpstr>Announcements</vt:lpstr>
      <vt:lpstr>PowerPoint Presentation</vt:lpstr>
      <vt:lpstr>About Me – Aaron Penne</vt:lpstr>
      <vt:lpstr>Clustering! What is it?</vt:lpstr>
      <vt:lpstr>Let’s Give it a Try</vt:lpstr>
      <vt:lpstr>Let’s Give it a Try</vt:lpstr>
      <vt:lpstr>How Can Data Science Help?</vt:lpstr>
      <vt:lpstr>K Means Clustering – In action!</vt:lpstr>
      <vt:lpstr>K Means Clustering – In action!</vt:lpstr>
      <vt:lpstr>How to pick the number of clusters</vt:lpstr>
      <vt:lpstr>Python example with scikit-learn</vt:lpstr>
      <vt:lpstr>Highly Dimensional example - Eating in the UK</vt:lpstr>
      <vt:lpstr>Dimensions = Columns = Features</vt:lpstr>
      <vt:lpstr>after Clustering and classification</vt:lpstr>
      <vt:lpstr>How Does this relate to Client work (SPAWAR, etc)?</vt:lpstr>
      <vt:lpstr>How could this be useful at work?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2018 Data Science Meetup </dc:title>
  <dc:creator>Anderson, Christopher [USA]</dc:creator>
  <cp:lastModifiedBy>Penne, Aaron [USA]</cp:lastModifiedBy>
  <cp:revision>19</cp:revision>
  <dcterms:modified xsi:type="dcterms:W3CDTF">2018-07-13T16:05:38Z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0x0101004D443085C98A3443888A6938D151CCC5</vt:lpwstr>
  </property>
  <property fmtid="{D5CDD505-2E9C-101B-9397-08002B2CF9AE}" pid="3" name="IC Capability">
    <vt:lpwstr/>
  </property>
  <property fmtid="{D5CDD505-2E9C-101B-9397-08002B2CF9AE}" pid="4" name="Account">
    <vt:lpwstr>159;#Internal|3ef3a173-b69c-41de-ae1c-d29c89576de4</vt:lpwstr>
  </property>
  <property fmtid="{D5CDD505-2E9C-101B-9397-08002B2CF9AE}" pid="5" name="IC Type">
    <vt:lpwstr>106;#Capability Summary|80ea3295-8d4f-42cf-91aa-45cfb2888f60</vt:lpwstr>
  </property>
  <property fmtid="{D5CDD505-2E9C-101B-9397-08002B2CF9AE}" pid="6" name="Sub-Account">
    <vt:lpwstr/>
  </property>
</Properties>
</file>